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7"/>
  </p:notesMasterIdLst>
  <p:sldIdLst>
    <p:sldId id="272" r:id="rId3"/>
    <p:sldId id="258" r:id="rId4"/>
    <p:sldId id="259" r:id="rId5"/>
    <p:sldId id="263" r:id="rId6"/>
    <p:sldId id="265" r:id="rId7"/>
    <p:sldId id="264" r:id="rId8"/>
    <p:sldId id="266" r:id="rId9"/>
    <p:sldId id="268" r:id="rId10"/>
    <p:sldId id="267" r:id="rId11"/>
    <p:sldId id="269" r:id="rId12"/>
    <p:sldId id="270" r:id="rId13"/>
    <p:sldId id="271" r:id="rId14"/>
    <p:sldId id="260" r:id="rId15"/>
    <p:sldId id="26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ebecca White" initials="RJW" lastIdx="1" clrIdx="0">
    <p:extLst>
      <p:ext uri="{19B8F6BF-5375-455C-9EA6-DF929625EA0E}">
        <p15:presenceInfo xmlns:p15="http://schemas.microsoft.com/office/powerpoint/2012/main" userId="Rebecca White" providerId="None"/>
      </p:ext>
    </p:extLst>
  </p:cmAuthor>
  <p:cmAuthor id="2" name="Jane" initials="J" lastIdx="1" clrIdx="1">
    <p:extLst>
      <p:ext uri="{19B8F6BF-5375-455C-9EA6-DF929625EA0E}">
        <p15:presenceInfo xmlns:p15="http://schemas.microsoft.com/office/powerpoint/2012/main" userId="Jan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horzBarState="maximized">
    <p:restoredLeft sz="15000" autoAdjust="0"/>
    <p:restoredTop sz="94660"/>
  </p:normalViewPr>
  <p:slideViewPr>
    <p:cSldViewPr snapToGrid="0">
      <p:cViewPr varScale="1">
        <p:scale>
          <a:sx n="86" d="100"/>
          <a:sy n="86" d="100"/>
        </p:scale>
        <p:origin x="138" y="84"/>
      </p:cViewPr>
      <p:guideLst/>
    </p:cSldViewPr>
  </p:slideViewPr>
  <p:notesTextViewPr>
    <p:cViewPr>
      <p:scale>
        <a:sx n="1" d="1"/>
        <a:sy n="1" d="1"/>
      </p:scale>
      <p:origin x="0" y="0"/>
    </p:cViewPr>
  </p:notesTextViewPr>
  <p:notesViewPr>
    <p:cSldViewPr snapToGrid="0">
      <p:cViewPr varScale="1">
        <p:scale>
          <a:sx n="65" d="100"/>
          <a:sy n="65" d="100"/>
        </p:scale>
        <p:origin x="265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FEB42D-6987-45E4-BB33-0E31870B39BD}" type="datetimeFigureOut">
              <a:rPr lang="en-GB" smtClean="0"/>
              <a:t>31/08/2017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46AE62-1EAB-49E0-BC75-E5538D464522}" type="slidenum">
              <a:rPr lang="en-GB" smtClean="0"/>
              <a:t>‹#›</a:t>
            </a:fld>
            <a:endParaRPr lang="en-GB"/>
          </a:p>
        </p:txBody>
      </p:sp>
    </p:spTree>
    <p:extLst>
      <p:ext uri="{BB962C8B-B14F-4D97-AF65-F5344CB8AC3E}">
        <p14:creationId xmlns:p14="http://schemas.microsoft.com/office/powerpoint/2010/main" val="192711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Shape 370"/>
          <p:cNvSpPr txBox="1">
            <a:spLocks noGrp="1"/>
          </p:cNvSpPr>
          <p:nvPr>
            <p:ph type="body" idx="1"/>
          </p:nvPr>
        </p:nvSpPr>
        <p:spPr>
          <a:xfrm>
            <a:off x="1124744" y="4343400"/>
            <a:ext cx="4608512" cy="4114800"/>
          </a:xfrm>
          <a:prstGeom prst="rect">
            <a:avLst/>
          </a:prstGeom>
        </p:spPr>
        <p:txBody>
          <a:bodyPr lIns="91425" tIns="91425" rIns="91425" bIns="91425" anchor="t" anchorCtr="0">
            <a:noAutofit/>
          </a:bodyPr>
          <a:lstStyle/>
          <a:p>
            <a:pPr lvl="0">
              <a:spcBef>
                <a:spcPts val="0"/>
              </a:spcBef>
              <a:buNone/>
            </a:pPr>
            <a:endParaRPr/>
          </a:p>
        </p:txBody>
      </p:sp>
      <p:sp>
        <p:nvSpPr>
          <p:cNvPr id="371" name="Shape 3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926681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46AE62-1EAB-49E0-BC75-E5538D464522}" type="slidenum">
              <a:rPr lang="en-GB" smtClean="0"/>
              <a:t>10</a:t>
            </a:fld>
            <a:endParaRPr lang="en-GB"/>
          </a:p>
        </p:txBody>
      </p:sp>
    </p:spTree>
    <p:extLst>
      <p:ext uri="{BB962C8B-B14F-4D97-AF65-F5344CB8AC3E}">
        <p14:creationId xmlns:p14="http://schemas.microsoft.com/office/powerpoint/2010/main" val="40373094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46AE62-1EAB-49E0-BC75-E5538D464522}" type="slidenum">
              <a:rPr lang="en-GB" smtClean="0"/>
              <a:t>11</a:t>
            </a:fld>
            <a:endParaRPr lang="en-GB"/>
          </a:p>
        </p:txBody>
      </p:sp>
    </p:spTree>
    <p:extLst>
      <p:ext uri="{BB962C8B-B14F-4D97-AF65-F5344CB8AC3E}">
        <p14:creationId xmlns:p14="http://schemas.microsoft.com/office/powerpoint/2010/main" val="31620369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46AE62-1EAB-49E0-BC75-E5538D464522}" type="slidenum">
              <a:rPr lang="en-GB" smtClean="0"/>
              <a:t>12</a:t>
            </a:fld>
            <a:endParaRPr lang="en-GB"/>
          </a:p>
        </p:txBody>
      </p:sp>
    </p:spTree>
    <p:extLst>
      <p:ext uri="{BB962C8B-B14F-4D97-AF65-F5344CB8AC3E}">
        <p14:creationId xmlns:p14="http://schemas.microsoft.com/office/powerpoint/2010/main" val="41347351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is an annotated version </a:t>
            </a:r>
            <a:r>
              <a:rPr lang="en-GB" dirty="0" smtClean="0"/>
              <a:t>of the speech in the week </a:t>
            </a:r>
            <a:r>
              <a:rPr lang="en-GB" smtClean="0"/>
              <a:t>6 pack with </a:t>
            </a:r>
            <a:r>
              <a:rPr lang="en-GB" dirty="0"/>
              <a:t>some starting points if</a:t>
            </a:r>
            <a:r>
              <a:rPr lang="en-GB" baseline="0" dirty="0"/>
              <a:t> required. </a:t>
            </a:r>
            <a:endParaRPr lang="en-GB" dirty="0"/>
          </a:p>
        </p:txBody>
      </p:sp>
      <p:sp>
        <p:nvSpPr>
          <p:cNvPr id="4" name="Slide Number Placeholder 3"/>
          <p:cNvSpPr>
            <a:spLocks noGrp="1"/>
          </p:cNvSpPr>
          <p:nvPr>
            <p:ph type="sldNum" sz="quarter" idx="10"/>
          </p:nvPr>
        </p:nvSpPr>
        <p:spPr/>
        <p:txBody>
          <a:bodyPr/>
          <a:lstStyle/>
          <a:p>
            <a:fld id="{A3FFEBB4-E261-4F86-8731-B40A866C5CB2}" type="slidenum">
              <a:rPr lang="en-GB" smtClean="0"/>
              <a:t>13</a:t>
            </a:fld>
            <a:endParaRPr lang="en-GB"/>
          </a:p>
        </p:txBody>
      </p:sp>
    </p:spTree>
    <p:extLst>
      <p:ext uri="{BB962C8B-B14F-4D97-AF65-F5344CB8AC3E}">
        <p14:creationId xmlns:p14="http://schemas.microsoft.com/office/powerpoint/2010/main" val="5336943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46AE62-1EAB-49E0-BC75-E5538D464522}" type="slidenum">
              <a:rPr lang="en-GB" smtClean="0"/>
              <a:t>14</a:t>
            </a:fld>
            <a:endParaRPr lang="en-GB"/>
          </a:p>
        </p:txBody>
      </p:sp>
    </p:spTree>
    <p:extLst>
      <p:ext uri="{BB962C8B-B14F-4D97-AF65-F5344CB8AC3E}">
        <p14:creationId xmlns:p14="http://schemas.microsoft.com/office/powerpoint/2010/main" val="1714226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Students should order the speech </a:t>
            </a:r>
            <a:r>
              <a:rPr lang="en-GB" dirty="0" smtClean="0"/>
              <a:t>in the Week 6 pack – A Call to Men by Tony Porter (edit) and </a:t>
            </a:r>
            <a:r>
              <a:rPr lang="en-GB" dirty="0"/>
              <a:t>think about the devices that are</a:t>
            </a:r>
            <a:r>
              <a:rPr lang="en-GB" baseline="0" dirty="0"/>
              <a:t> being used. </a:t>
            </a:r>
          </a:p>
          <a:p>
            <a:r>
              <a:rPr lang="en-GB" baseline="0" dirty="0"/>
              <a:t>Emphasise to students that this is an extract from the latter half of the speech. If you want to watch the whole thing, it can be found </a:t>
            </a:r>
            <a:r>
              <a:rPr lang="en-GB" dirty="0" smtClean="0"/>
              <a:t>on You Tube.</a:t>
            </a:r>
            <a:endParaRPr lang="en-GB" dirty="0"/>
          </a:p>
        </p:txBody>
      </p:sp>
      <p:sp>
        <p:nvSpPr>
          <p:cNvPr id="4" name="Slide Number Placeholder 3"/>
          <p:cNvSpPr>
            <a:spLocks noGrp="1"/>
          </p:cNvSpPr>
          <p:nvPr>
            <p:ph type="sldNum" sz="quarter" idx="10"/>
          </p:nvPr>
        </p:nvSpPr>
        <p:spPr/>
        <p:txBody>
          <a:bodyPr/>
          <a:lstStyle/>
          <a:p>
            <a:fld id="{0C540504-3EA2-4CD7-9201-74C0F7DFEE83}" type="slidenum">
              <a:rPr lang="en-GB">
                <a:solidFill>
                  <a:prstClr val="black"/>
                </a:solidFill>
              </a:rPr>
              <a:pPr/>
              <a:t>2</a:t>
            </a:fld>
            <a:endParaRPr lang="en-GB">
              <a:solidFill>
                <a:prstClr val="black"/>
              </a:solidFill>
            </a:endParaRPr>
          </a:p>
        </p:txBody>
      </p:sp>
    </p:spTree>
    <p:extLst>
      <p:ext uri="{BB962C8B-B14F-4D97-AF65-F5344CB8AC3E}">
        <p14:creationId xmlns:p14="http://schemas.microsoft.com/office/powerpoint/2010/main" val="2550312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46AE62-1EAB-49E0-BC75-E5538D464522}" type="slidenum">
              <a:rPr lang="en-GB" smtClean="0"/>
              <a:t>3</a:t>
            </a:fld>
            <a:endParaRPr lang="en-GB"/>
          </a:p>
        </p:txBody>
      </p:sp>
    </p:spTree>
    <p:extLst>
      <p:ext uri="{BB962C8B-B14F-4D97-AF65-F5344CB8AC3E}">
        <p14:creationId xmlns:p14="http://schemas.microsoft.com/office/powerpoint/2010/main" val="37551226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46AE62-1EAB-49E0-BC75-E5538D464522}" type="slidenum">
              <a:rPr lang="en-GB" smtClean="0"/>
              <a:t>4</a:t>
            </a:fld>
            <a:endParaRPr lang="en-GB"/>
          </a:p>
        </p:txBody>
      </p:sp>
    </p:spTree>
    <p:extLst>
      <p:ext uri="{BB962C8B-B14F-4D97-AF65-F5344CB8AC3E}">
        <p14:creationId xmlns:p14="http://schemas.microsoft.com/office/powerpoint/2010/main" val="21487312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46AE62-1EAB-49E0-BC75-E5538D464522}" type="slidenum">
              <a:rPr lang="en-GB" smtClean="0"/>
              <a:t>5</a:t>
            </a:fld>
            <a:endParaRPr lang="en-GB"/>
          </a:p>
        </p:txBody>
      </p:sp>
    </p:spTree>
    <p:extLst>
      <p:ext uri="{BB962C8B-B14F-4D97-AF65-F5344CB8AC3E}">
        <p14:creationId xmlns:p14="http://schemas.microsoft.com/office/powerpoint/2010/main" val="21351190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46AE62-1EAB-49E0-BC75-E5538D464522}" type="slidenum">
              <a:rPr lang="en-GB" smtClean="0"/>
              <a:t>6</a:t>
            </a:fld>
            <a:endParaRPr lang="en-GB"/>
          </a:p>
        </p:txBody>
      </p:sp>
    </p:spTree>
    <p:extLst>
      <p:ext uri="{BB962C8B-B14F-4D97-AF65-F5344CB8AC3E}">
        <p14:creationId xmlns:p14="http://schemas.microsoft.com/office/powerpoint/2010/main" val="29902063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46AE62-1EAB-49E0-BC75-E5538D464522}" type="slidenum">
              <a:rPr lang="en-GB" smtClean="0"/>
              <a:t>7</a:t>
            </a:fld>
            <a:endParaRPr lang="en-GB"/>
          </a:p>
        </p:txBody>
      </p:sp>
    </p:spTree>
    <p:extLst>
      <p:ext uri="{BB962C8B-B14F-4D97-AF65-F5344CB8AC3E}">
        <p14:creationId xmlns:p14="http://schemas.microsoft.com/office/powerpoint/2010/main" val="36044971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46AE62-1EAB-49E0-BC75-E5538D464522}" type="slidenum">
              <a:rPr lang="en-GB" smtClean="0"/>
              <a:t>8</a:t>
            </a:fld>
            <a:endParaRPr lang="en-GB"/>
          </a:p>
        </p:txBody>
      </p:sp>
    </p:spTree>
    <p:extLst>
      <p:ext uri="{BB962C8B-B14F-4D97-AF65-F5344CB8AC3E}">
        <p14:creationId xmlns:p14="http://schemas.microsoft.com/office/powerpoint/2010/main" val="41827395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46AE62-1EAB-49E0-BC75-E5538D464522}" type="slidenum">
              <a:rPr lang="en-GB" smtClean="0"/>
              <a:t>9</a:t>
            </a:fld>
            <a:endParaRPr lang="en-GB"/>
          </a:p>
        </p:txBody>
      </p:sp>
    </p:spTree>
    <p:extLst>
      <p:ext uri="{BB962C8B-B14F-4D97-AF65-F5344CB8AC3E}">
        <p14:creationId xmlns:p14="http://schemas.microsoft.com/office/powerpoint/2010/main" val="3408866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C4BAE53A-DB48-4243-8776-290FD56FA606}"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EA1D75B-AD59-43E3-A595-4372907520DF}" type="slidenum">
              <a:rPr lang="en-GB" smtClean="0"/>
              <a:t>‹#›</a:t>
            </a:fld>
            <a:endParaRPr lang="en-GB"/>
          </a:p>
        </p:txBody>
      </p:sp>
    </p:spTree>
    <p:extLst>
      <p:ext uri="{BB962C8B-B14F-4D97-AF65-F5344CB8AC3E}">
        <p14:creationId xmlns:p14="http://schemas.microsoft.com/office/powerpoint/2010/main" val="28721560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4BAE53A-DB48-4243-8776-290FD56FA606}"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EA1D75B-AD59-43E3-A595-4372907520DF}" type="slidenum">
              <a:rPr lang="en-GB" smtClean="0"/>
              <a:t>‹#›</a:t>
            </a:fld>
            <a:endParaRPr lang="en-GB"/>
          </a:p>
        </p:txBody>
      </p:sp>
    </p:spTree>
    <p:extLst>
      <p:ext uri="{BB962C8B-B14F-4D97-AF65-F5344CB8AC3E}">
        <p14:creationId xmlns:p14="http://schemas.microsoft.com/office/powerpoint/2010/main" val="31872096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4BAE53A-DB48-4243-8776-290FD56FA606}"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EA1D75B-AD59-43E3-A595-4372907520DF}" type="slidenum">
              <a:rPr lang="en-GB" smtClean="0"/>
              <a:t>‹#›</a:t>
            </a:fld>
            <a:endParaRPr lang="en-GB"/>
          </a:p>
        </p:txBody>
      </p:sp>
    </p:spTree>
    <p:extLst>
      <p:ext uri="{BB962C8B-B14F-4D97-AF65-F5344CB8AC3E}">
        <p14:creationId xmlns:p14="http://schemas.microsoft.com/office/powerpoint/2010/main" val="24523820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Divider Option 1">
    <p:bg>
      <p:bgPr>
        <a:blipFill rotWithShape="1">
          <a:blip r:embed="rId2">
            <a:alphaModFix/>
          </a:blip>
          <a:stretch>
            <a:fillRect l="-39999" r="-39999"/>
          </a:stretch>
        </a:blipFill>
        <a:effectLst/>
      </p:bgPr>
    </p:bg>
    <p:spTree>
      <p:nvGrpSpPr>
        <p:cNvPr id="1" name="Shape 41"/>
        <p:cNvGrpSpPr/>
        <p:nvPr/>
      </p:nvGrpSpPr>
      <p:grpSpPr>
        <a:xfrm>
          <a:off x="0" y="0"/>
          <a:ext cx="0" cy="0"/>
          <a:chOff x="0" y="0"/>
          <a:chExt cx="0" cy="0"/>
        </a:xfrm>
      </p:grpSpPr>
      <p:sp>
        <p:nvSpPr>
          <p:cNvPr id="42" name="Shape 42"/>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3" name="Shape 43"/>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12036236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Divider Option 2">
    <p:bg>
      <p:bgPr>
        <a:blipFill rotWithShape="1">
          <a:blip r:embed="rId2">
            <a:alphaModFix/>
          </a:blip>
          <a:stretch>
            <a:fillRect l="-56997" r="-56997"/>
          </a:stretch>
        </a:blipFill>
        <a:effectLst/>
      </p:bgPr>
    </p:bg>
    <p:spTree>
      <p:nvGrpSpPr>
        <p:cNvPr id="1" name="Shape 44"/>
        <p:cNvGrpSpPr/>
        <p:nvPr/>
      </p:nvGrpSpPr>
      <p:grpSpPr>
        <a:xfrm>
          <a:off x="0" y="0"/>
          <a:ext cx="0" cy="0"/>
          <a:chOff x="0" y="0"/>
          <a:chExt cx="0" cy="0"/>
        </a:xfrm>
      </p:grpSpPr>
      <p:sp>
        <p:nvSpPr>
          <p:cNvPr id="45" name="Shape 45"/>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6" name="Shape 46"/>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15692790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Divider Option 3">
    <p:bg>
      <p:bgPr>
        <a:blipFill rotWithShape="1">
          <a:blip r:embed="rId2">
            <a:alphaModFix/>
          </a:blip>
          <a:stretch>
            <a:fillRect l="-67995" r="-67992"/>
          </a:stretch>
        </a:blipFill>
        <a:effectLst/>
      </p:bgPr>
    </p:bg>
    <p:spTree>
      <p:nvGrpSpPr>
        <p:cNvPr id="1" name="Shape 47"/>
        <p:cNvGrpSpPr/>
        <p:nvPr/>
      </p:nvGrpSpPr>
      <p:grpSpPr>
        <a:xfrm>
          <a:off x="0" y="0"/>
          <a:ext cx="0" cy="0"/>
          <a:chOff x="0" y="0"/>
          <a:chExt cx="0" cy="0"/>
        </a:xfrm>
      </p:grpSpPr>
      <p:sp>
        <p:nvSpPr>
          <p:cNvPr id="48" name="Shape 48"/>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9" name="Shape 49"/>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25306028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Divider Option 4">
    <p:bg>
      <p:bgPr>
        <a:blipFill rotWithShape="1">
          <a:blip r:embed="rId2">
            <a:alphaModFix/>
          </a:blip>
          <a:stretch>
            <a:fillRect l="-53997" r="-53997"/>
          </a:stretch>
        </a:blipFill>
        <a:effectLst/>
      </p:bgPr>
    </p:bg>
    <p:spTree>
      <p:nvGrpSpPr>
        <p:cNvPr id="1" name="Shape 50"/>
        <p:cNvGrpSpPr/>
        <p:nvPr/>
      </p:nvGrpSpPr>
      <p:grpSpPr>
        <a:xfrm>
          <a:off x="0" y="0"/>
          <a:ext cx="0" cy="0"/>
          <a:chOff x="0" y="0"/>
          <a:chExt cx="0" cy="0"/>
        </a:xfrm>
      </p:grpSpPr>
      <p:sp>
        <p:nvSpPr>
          <p:cNvPr id="51" name="Shape 51"/>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52" name="Shape 52"/>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7360288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Divider Option 5">
    <p:bg>
      <p:bgPr>
        <a:blipFill rotWithShape="1">
          <a:blip r:embed="rId2">
            <a:alphaModFix/>
          </a:blip>
          <a:stretch>
            <a:fillRect l="-32998" r="-32998"/>
          </a:stretch>
        </a:blipFill>
        <a:effectLst/>
      </p:bgPr>
    </p:bg>
    <p:spTree>
      <p:nvGrpSpPr>
        <p:cNvPr id="1" name="Shape 53"/>
        <p:cNvGrpSpPr/>
        <p:nvPr/>
      </p:nvGrpSpPr>
      <p:grpSpPr>
        <a:xfrm>
          <a:off x="0" y="0"/>
          <a:ext cx="0" cy="0"/>
          <a:chOff x="0" y="0"/>
          <a:chExt cx="0" cy="0"/>
        </a:xfrm>
      </p:grpSpPr>
      <p:sp>
        <p:nvSpPr>
          <p:cNvPr id="54" name="Shape 54"/>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2"/>
              </a:solidFill>
              <a:latin typeface="Arial"/>
              <a:ea typeface="Arial"/>
              <a:cs typeface="Arial"/>
              <a:sym typeface="Arial"/>
            </a:endParaRPr>
          </a:p>
        </p:txBody>
      </p:sp>
      <p:sp>
        <p:nvSpPr>
          <p:cNvPr id="55" name="Shape 55"/>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27264917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Divider Option 6">
    <p:bg>
      <p:bgPr>
        <a:blipFill rotWithShape="1">
          <a:blip r:embed="rId2">
            <a:alphaModFix/>
          </a:blip>
          <a:stretch>
            <a:fillRect l="-31998" r="-31997"/>
          </a:stretch>
        </a:blipFill>
        <a:effectLst/>
      </p:bgPr>
    </p:bg>
    <p:spTree>
      <p:nvGrpSpPr>
        <p:cNvPr id="1" name="Shape 56"/>
        <p:cNvGrpSpPr/>
        <p:nvPr/>
      </p:nvGrpSpPr>
      <p:grpSpPr>
        <a:xfrm>
          <a:off x="0" y="0"/>
          <a:ext cx="0" cy="0"/>
          <a:chOff x="0" y="0"/>
          <a:chExt cx="0" cy="0"/>
        </a:xfrm>
      </p:grpSpPr>
      <p:sp>
        <p:nvSpPr>
          <p:cNvPr id="57" name="Shape 57"/>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58" name="Shape 58"/>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28454655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Statement Option 1">
    <p:bg>
      <p:bgPr>
        <a:solidFill>
          <a:schemeClr val="lt2"/>
        </a:solidFill>
        <a:effectLst/>
      </p:bgPr>
    </p:bg>
    <p:spTree>
      <p:nvGrpSpPr>
        <p:cNvPr id="1" name="Shape 96"/>
        <p:cNvGrpSpPr/>
        <p:nvPr/>
      </p:nvGrpSpPr>
      <p:grpSpPr>
        <a:xfrm>
          <a:off x="0" y="0"/>
          <a:ext cx="0" cy="0"/>
          <a:chOff x="0" y="0"/>
          <a:chExt cx="0" cy="0"/>
        </a:xfrm>
      </p:grpSpPr>
      <p:pic>
        <p:nvPicPr>
          <p:cNvPr id="97" name="Shape 97"/>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98" name="Shape 98"/>
          <p:cNvSpPr txBox="1">
            <a:spLocks noGrp="1"/>
          </p:cNvSpPr>
          <p:nvPr>
            <p:ph type="ctrTitle"/>
          </p:nvPr>
        </p:nvSpPr>
        <p:spPr>
          <a:xfrm>
            <a:off x="2030101" y="2759845"/>
            <a:ext cx="8395199" cy="1338309"/>
          </a:xfrm>
          <a:prstGeom prst="rect">
            <a:avLst/>
          </a:prstGeom>
          <a:noFill/>
          <a:ln>
            <a:noFill/>
          </a:ln>
        </p:spPr>
        <p:txBody>
          <a:bodyPr lIns="91425" tIns="91425" rIns="91425" bIns="91425" anchor="ctr" anchorCtr="0"/>
          <a:lstStyle>
            <a:lvl1pPr marL="0" marR="0" lvl="0" indent="0" algn="ctr" rtl="0">
              <a:lnSpc>
                <a:spcPct val="117647"/>
              </a:lnSpc>
              <a:spcBef>
                <a:spcPts val="0"/>
              </a:spcBef>
              <a:buClr>
                <a:schemeClr val="lt2"/>
              </a:buClr>
              <a:buFont typeface="Times New Roman"/>
              <a:buNone/>
              <a:defRPr sz="3400" b="1" i="0" u="none" strike="noStrike" cap="none">
                <a:solidFill>
                  <a:schemeClr val="lt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pic>
        <p:nvPicPr>
          <p:cNvPr id="5" name="Shape 99">
            <a:extLst>
              <a:ext uri="{FF2B5EF4-FFF2-40B4-BE49-F238E27FC236}">
                <a16:creationId xmlns:a16="http://schemas.microsoft.com/office/drawing/2014/main" xmlns="" id="{56962EBD-8F57-4973-B63F-E44DBB35E7D3}"/>
              </a:ext>
            </a:extLst>
          </p:cNvPr>
          <p:cNvPicPr preferRelativeResize="0"/>
          <p:nvPr userDrawn="1"/>
        </p:nvPicPr>
        <p:blipFill rotWithShape="1">
          <a:blip r:embed="rId3">
            <a:alphaModFix/>
          </a:blip>
          <a:srcRect/>
          <a:stretch/>
        </p:blipFill>
        <p:spPr>
          <a:xfrm>
            <a:off x="656645" y="6274251"/>
            <a:ext cx="1237999" cy="382920"/>
          </a:xfrm>
          <a:prstGeom prst="rect">
            <a:avLst/>
          </a:prstGeom>
          <a:noFill/>
          <a:ln>
            <a:noFill/>
          </a:ln>
        </p:spPr>
      </p:pic>
    </p:spTree>
    <p:extLst>
      <p:ext uri="{BB962C8B-B14F-4D97-AF65-F5344CB8AC3E}">
        <p14:creationId xmlns:p14="http://schemas.microsoft.com/office/powerpoint/2010/main" val="42376585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Statement Option 4">
    <p:bg>
      <p:bgPr>
        <a:solidFill>
          <a:srgbClr val="D2DB0E"/>
        </a:solidFill>
        <a:effectLst/>
      </p:bgPr>
    </p:bg>
    <p:spTree>
      <p:nvGrpSpPr>
        <p:cNvPr id="1" name="Shape 100"/>
        <p:cNvGrpSpPr/>
        <p:nvPr/>
      </p:nvGrpSpPr>
      <p:grpSpPr>
        <a:xfrm>
          <a:off x="0" y="0"/>
          <a:ext cx="0" cy="0"/>
          <a:chOff x="0" y="0"/>
          <a:chExt cx="0" cy="0"/>
        </a:xfrm>
      </p:grpSpPr>
      <p:pic>
        <p:nvPicPr>
          <p:cNvPr id="101" name="Shape 101"/>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102" name="Shape 102"/>
          <p:cNvSpPr txBox="1">
            <a:spLocks noGrp="1"/>
          </p:cNvSpPr>
          <p:nvPr>
            <p:ph type="ctrTitle"/>
          </p:nvPr>
        </p:nvSpPr>
        <p:spPr>
          <a:xfrm>
            <a:off x="1992001" y="2389032"/>
            <a:ext cx="8395199" cy="1644743"/>
          </a:xfrm>
          <a:prstGeom prst="rect">
            <a:avLst/>
          </a:prstGeom>
          <a:noFill/>
          <a:ln>
            <a:noFill/>
          </a:ln>
        </p:spPr>
        <p:txBody>
          <a:bodyPr lIns="91425" tIns="91425" rIns="91425" bIns="91425" anchor="b" anchorCtr="0"/>
          <a:lstStyle>
            <a:lvl1pPr marL="0" marR="0" lvl="0" indent="0" algn="ctr" rtl="0">
              <a:lnSpc>
                <a:spcPct val="105882"/>
              </a:lnSpc>
              <a:spcBef>
                <a:spcPts val="0"/>
              </a:spcBef>
              <a:buClr>
                <a:schemeClr val="dk2"/>
              </a:buClr>
              <a:buFont typeface="Times New Roman"/>
              <a:buNone/>
              <a:defRPr sz="3400" b="1" i="1"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03" name="Shape 103"/>
          <p:cNvSpPr txBox="1">
            <a:spLocks noGrp="1"/>
          </p:cNvSpPr>
          <p:nvPr>
            <p:ph type="body" idx="1"/>
          </p:nvPr>
        </p:nvSpPr>
        <p:spPr>
          <a:xfrm>
            <a:off x="2154767" y="4179106"/>
            <a:ext cx="8020051" cy="366713"/>
          </a:xfrm>
          <a:prstGeom prst="rect">
            <a:avLst/>
          </a:prstGeom>
          <a:noFill/>
          <a:ln>
            <a:noFill/>
          </a:ln>
        </p:spPr>
        <p:txBody>
          <a:bodyPr lIns="91425" tIns="91425" rIns="91425" bIns="91425" anchor="t" anchorCtr="0"/>
          <a:lstStyle>
            <a:lvl1pPr marL="0" marR="0" lvl="0" indent="0" algn="ctr" rtl="0">
              <a:lnSpc>
                <a:spcPct val="112500"/>
              </a:lnSpc>
              <a:spcBef>
                <a:spcPts val="0"/>
              </a:spcBef>
              <a:spcAft>
                <a:spcPts val="0"/>
              </a:spcAft>
              <a:buClr>
                <a:schemeClr val="lt2"/>
              </a:buClr>
              <a:buFont typeface="Arial"/>
              <a:buNone/>
              <a:defRPr sz="1600" b="0" i="0" u="none" strike="noStrike" cap="none">
                <a:solidFill>
                  <a:schemeClr val="lt2"/>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chemeClr val="dk1"/>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04" name="Shape 104"/>
          <p:cNvPicPr preferRelativeResize="0"/>
          <p:nvPr/>
        </p:nvPicPr>
        <p:blipFill rotWithShape="1">
          <a:blip r:embed="rId3">
            <a:alphaModFix/>
          </a:blip>
          <a:srcRect/>
          <a:stretch/>
        </p:blipFill>
        <p:spPr>
          <a:xfrm>
            <a:off x="667214" y="6376789"/>
            <a:ext cx="1223999" cy="279914"/>
          </a:xfrm>
          <a:prstGeom prst="rect">
            <a:avLst/>
          </a:prstGeom>
          <a:noFill/>
          <a:ln>
            <a:noFill/>
          </a:ln>
        </p:spPr>
      </p:pic>
    </p:spTree>
    <p:extLst>
      <p:ext uri="{BB962C8B-B14F-4D97-AF65-F5344CB8AC3E}">
        <p14:creationId xmlns:p14="http://schemas.microsoft.com/office/powerpoint/2010/main" val="1327423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4BAE53A-DB48-4243-8776-290FD56FA606}"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EA1D75B-AD59-43E3-A595-4372907520DF}" type="slidenum">
              <a:rPr lang="en-GB" smtClean="0"/>
              <a:t>‹#›</a:t>
            </a:fld>
            <a:endParaRPr lang="en-GB"/>
          </a:p>
        </p:txBody>
      </p:sp>
    </p:spTree>
    <p:extLst>
      <p:ext uri="{BB962C8B-B14F-4D97-AF65-F5344CB8AC3E}">
        <p14:creationId xmlns:p14="http://schemas.microsoft.com/office/powerpoint/2010/main" val="2861956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Title and Content">
    <p:bg>
      <p:bgPr>
        <a:solidFill>
          <a:srgbClr val="FFFFFF"/>
        </a:solidFill>
        <a:effectLst/>
      </p:bgPr>
    </p:bg>
    <p:spTree>
      <p:nvGrpSpPr>
        <p:cNvPr id="1" name="Shape 135"/>
        <p:cNvGrpSpPr/>
        <p:nvPr/>
      </p:nvGrpSpPr>
      <p:grpSpPr>
        <a:xfrm>
          <a:off x="0" y="0"/>
          <a:ext cx="0" cy="0"/>
          <a:chOff x="0" y="0"/>
          <a:chExt cx="0" cy="0"/>
        </a:xfrm>
      </p:grpSpPr>
      <p:sp>
        <p:nvSpPr>
          <p:cNvPr id="136" name="Shape 136"/>
          <p:cNvSpPr txBox="1">
            <a:spLocks noGrp="1"/>
          </p:cNvSpPr>
          <p:nvPr>
            <p:ph type="title"/>
          </p:nvPr>
        </p:nvSpPr>
        <p:spPr>
          <a:xfrm>
            <a:off x="721783" y="417599"/>
            <a:ext cx="6775448" cy="1096874"/>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37" name="Shape 137"/>
          <p:cNvSpPr txBox="1">
            <a:spLocks noGrp="1"/>
          </p:cNvSpPr>
          <p:nvPr>
            <p:ph type="body" idx="1"/>
          </p:nvPr>
        </p:nvSpPr>
        <p:spPr>
          <a:xfrm>
            <a:off x="723901" y="1704976"/>
            <a:ext cx="8079316" cy="3171825"/>
          </a:xfrm>
          <a:prstGeom prst="rect">
            <a:avLst/>
          </a:prstGeom>
          <a:noFill/>
          <a:ln>
            <a:noFill/>
          </a:ln>
        </p:spPr>
        <p:txBody>
          <a:bodyPr lIns="91425" tIns="91425" rIns="91425" bIns="91425" anchor="t" anchorCtr="0"/>
          <a:lstStyle>
            <a:lvl1pPr marL="0" marR="0" lvl="0" indent="0" algn="l" rtl="0">
              <a:lnSpc>
                <a:spcPct val="118750"/>
              </a:lnSpc>
              <a:spcBef>
                <a:spcPts val="0"/>
              </a:spcBef>
              <a:spcAft>
                <a:spcPts val="0"/>
              </a:spcAft>
              <a:buClr>
                <a:srgbClr val="000000"/>
              </a:buClr>
              <a:buFont typeface="Arial"/>
              <a:buNone/>
              <a:defRPr sz="1600" b="0" i="0" u="none" strike="noStrike" cap="none">
                <a:solidFill>
                  <a:srgbClr val="000000"/>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rgbClr val="000000"/>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rgbClr val="000000"/>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8" name="Shape 138"/>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15394226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Numbered">
    <p:bg>
      <p:bgPr>
        <a:solidFill>
          <a:srgbClr val="FFFFFF"/>
        </a:solidFill>
        <a:effectLst/>
      </p:bgPr>
    </p:bg>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721783" y="417600"/>
            <a:ext cx="6775448" cy="1115925"/>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41" name="Shape 141"/>
          <p:cNvSpPr txBox="1">
            <a:spLocks noGrp="1"/>
          </p:cNvSpPr>
          <p:nvPr>
            <p:ph type="body" idx="1"/>
          </p:nvPr>
        </p:nvSpPr>
        <p:spPr>
          <a:xfrm>
            <a:off x="723901" y="1809750"/>
            <a:ext cx="8661399" cy="3781425"/>
          </a:xfrm>
          <a:prstGeom prst="rect">
            <a:avLst/>
          </a:prstGeom>
          <a:noFill/>
          <a:ln>
            <a:noFill/>
          </a:ln>
        </p:spPr>
        <p:txBody>
          <a:bodyPr lIns="91425" tIns="91425" rIns="91425" bIns="91425" anchor="t" anchorCtr="0"/>
          <a:lstStyle>
            <a:lvl1pPr marL="238125" marR="0" lvl="0" indent="-136525" algn="l" rtl="0">
              <a:lnSpc>
                <a:spcPct val="118750"/>
              </a:lnSpc>
              <a:spcBef>
                <a:spcPts val="1134"/>
              </a:spcBef>
              <a:spcAft>
                <a:spcPts val="0"/>
              </a:spcAft>
              <a:buClr>
                <a:schemeClr val="dk2"/>
              </a:buClr>
              <a:buSzPct val="100000"/>
              <a:buFont typeface="Times New Roman"/>
              <a:buAutoNum type="arabicPeriod"/>
              <a:defRPr sz="1600" b="1" i="0" u="none" strike="noStrike" cap="none">
                <a:solidFill>
                  <a:schemeClr val="dk2"/>
                </a:solidFill>
                <a:latin typeface="Arial"/>
                <a:ea typeface="Arial"/>
                <a:cs typeface="Arial"/>
                <a:sym typeface="Arial"/>
              </a:defRPr>
            </a:lvl1pPr>
            <a:lvl2pPr marL="428625" marR="0" lvl="1" indent="-85725" algn="l" rtl="0">
              <a:lnSpc>
                <a:spcPct val="118750"/>
              </a:lnSpc>
              <a:spcBef>
                <a:spcPts val="0"/>
              </a:spcBef>
              <a:spcAft>
                <a:spcPts val="0"/>
              </a:spcAft>
              <a:buClr>
                <a:schemeClr val="lt2"/>
              </a:buClr>
              <a:buSzPct val="100000"/>
              <a:buFont typeface="Arial"/>
              <a:buChar char="‒"/>
              <a:defRPr sz="1600" b="0" i="0" u="none" strike="noStrike" cap="none">
                <a:solidFill>
                  <a:srgbClr val="000000"/>
                </a:solidFill>
                <a:latin typeface="Arial"/>
                <a:ea typeface="Arial"/>
                <a:cs typeface="Arial"/>
                <a:sym typeface="Arial"/>
              </a:defRPr>
            </a:lvl2pPr>
            <a:lvl3pPr marL="628650" marR="0" lvl="2" indent="-107950" algn="l" rtl="0">
              <a:lnSpc>
                <a:spcPct val="118750"/>
              </a:lnSpc>
              <a:spcBef>
                <a:spcPts val="0"/>
              </a:spcBef>
              <a:spcAft>
                <a:spcPts val="0"/>
              </a:spcAft>
              <a:buClr>
                <a:schemeClr val="accent4"/>
              </a:buClr>
              <a:buSzPct val="100000"/>
              <a:buFont typeface="Arial"/>
              <a:buChar char="‒"/>
              <a:defRPr sz="1600" b="0" i="0" u="none" strike="noStrike" cap="none">
                <a:solidFill>
                  <a:srgbClr val="000000"/>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2" name="Shape 142"/>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32943539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Blank">
    <p:bg>
      <p:bgPr>
        <a:solidFill>
          <a:srgbClr val="FFFFFF"/>
        </a:solidFill>
        <a:effectLst/>
      </p:bgPr>
    </p:bg>
    <p:spTree>
      <p:nvGrpSpPr>
        <p:cNvPr id="1" name="Shape 196"/>
        <p:cNvGrpSpPr/>
        <p:nvPr/>
      </p:nvGrpSpPr>
      <p:grpSpPr>
        <a:xfrm>
          <a:off x="0" y="0"/>
          <a:ext cx="0" cy="0"/>
          <a:chOff x="0" y="0"/>
          <a:chExt cx="0" cy="0"/>
        </a:xfrm>
      </p:grpSpPr>
      <p:sp>
        <p:nvSpPr>
          <p:cNvPr id="197" name="Shape 197"/>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7001762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More to Learn">
    <p:bg>
      <p:bgPr>
        <a:solidFill>
          <a:schemeClr val="lt2"/>
        </a:solidFill>
        <a:effectLst/>
      </p:bgPr>
    </p:bg>
    <p:spTree>
      <p:nvGrpSpPr>
        <p:cNvPr id="1" name="Shape 198"/>
        <p:cNvGrpSpPr/>
        <p:nvPr/>
      </p:nvGrpSpPr>
      <p:grpSpPr>
        <a:xfrm>
          <a:off x="0" y="0"/>
          <a:ext cx="0" cy="0"/>
          <a:chOff x="0" y="0"/>
          <a:chExt cx="0" cy="0"/>
        </a:xfrm>
      </p:grpSpPr>
      <p:pic>
        <p:nvPicPr>
          <p:cNvPr id="199" name="Shape 199"/>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200" name="Shape 200"/>
          <p:cNvSpPr txBox="1">
            <a:spLocks noGrp="1"/>
          </p:cNvSpPr>
          <p:nvPr>
            <p:ph type="ctrTitle"/>
          </p:nvPr>
        </p:nvSpPr>
        <p:spPr>
          <a:xfrm>
            <a:off x="3111499" y="2728866"/>
            <a:ext cx="6208899" cy="985884"/>
          </a:xfrm>
          <a:prstGeom prst="rect">
            <a:avLst/>
          </a:prstGeom>
          <a:noFill/>
          <a:ln>
            <a:noFill/>
          </a:ln>
        </p:spPr>
        <p:txBody>
          <a:bodyPr lIns="91425" tIns="91425" rIns="91425" bIns="91425" anchor="b" anchorCtr="0"/>
          <a:lstStyle>
            <a:lvl1pPr marL="0" marR="0" lvl="0" indent="0" algn="ctr"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01" name="Shape 201"/>
          <p:cNvSpPr txBox="1">
            <a:spLocks noGrp="1"/>
          </p:cNvSpPr>
          <p:nvPr>
            <p:ph type="body" idx="1"/>
          </p:nvPr>
        </p:nvSpPr>
        <p:spPr>
          <a:xfrm>
            <a:off x="3124200" y="3829050"/>
            <a:ext cx="6324600" cy="638174"/>
          </a:xfrm>
          <a:prstGeom prst="rect">
            <a:avLst/>
          </a:prstGeom>
          <a:noFill/>
          <a:ln>
            <a:noFill/>
          </a:ln>
        </p:spPr>
        <p:txBody>
          <a:bodyPr lIns="91425" tIns="91425" rIns="91425" bIns="91425" anchor="t" anchorCtr="0"/>
          <a:lstStyle>
            <a:lvl1pPr marL="0" marR="0" lvl="0" indent="0" algn="ctr" rtl="0">
              <a:lnSpc>
                <a:spcPct val="131250"/>
              </a:lnSpc>
              <a:spcBef>
                <a:spcPts val="0"/>
              </a:spcBef>
              <a:spcAft>
                <a:spcPts val="0"/>
              </a:spcAft>
              <a:buClr>
                <a:schemeClr val="lt2"/>
              </a:buClr>
              <a:buFont typeface="Arial"/>
              <a:buNone/>
              <a:defRPr sz="1600" b="0" i="0" u="none" strike="noStrike" cap="none">
                <a:solidFill>
                  <a:schemeClr val="lt2"/>
                </a:solidFill>
                <a:latin typeface="Arial"/>
                <a:ea typeface="Arial"/>
                <a:cs typeface="Arial"/>
                <a:sym typeface="Arial"/>
              </a:defRPr>
            </a:lvl1pPr>
            <a:lvl2pPr marL="0" marR="0" lvl="1" indent="0" algn="ctr" rtl="0">
              <a:lnSpc>
                <a:spcPct val="131250"/>
              </a:lnSpc>
              <a:spcBef>
                <a:spcPts val="0"/>
              </a:spcBef>
              <a:spcAft>
                <a:spcPts val="0"/>
              </a:spcAft>
              <a:buClr>
                <a:schemeClr val="lt2"/>
              </a:buClr>
              <a:buFont typeface="Arial"/>
              <a:buNone/>
              <a:defRPr sz="1600" b="1" i="0" u="none" strike="noStrike" cap="none">
                <a:solidFill>
                  <a:schemeClr val="lt2"/>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2726400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Final Slide Option1">
    <p:bg>
      <p:bgPr>
        <a:solidFill>
          <a:schemeClr val="lt2"/>
        </a:solidFill>
        <a:effectLst/>
      </p:bgPr>
    </p:bg>
    <p:spTree>
      <p:nvGrpSpPr>
        <p:cNvPr id="1" name="Shape 202"/>
        <p:cNvGrpSpPr/>
        <p:nvPr/>
      </p:nvGrpSpPr>
      <p:grpSpPr>
        <a:xfrm>
          <a:off x="0" y="0"/>
          <a:ext cx="0" cy="0"/>
          <a:chOff x="0" y="0"/>
          <a:chExt cx="0" cy="0"/>
        </a:xfrm>
      </p:grpSpPr>
      <p:pic>
        <p:nvPicPr>
          <p:cNvPr id="203" name="Shape 203"/>
          <p:cNvPicPr preferRelativeResize="0"/>
          <p:nvPr/>
        </p:nvPicPr>
        <p:blipFill rotWithShape="1">
          <a:blip r:embed="rId2">
            <a:alphaModFix/>
          </a:blip>
          <a:srcRect/>
          <a:stretch/>
        </p:blipFill>
        <p:spPr>
          <a:xfrm>
            <a:off x="3867907" y="3558922"/>
            <a:ext cx="4506984" cy="216407"/>
          </a:xfrm>
          <a:prstGeom prst="rect">
            <a:avLst/>
          </a:prstGeom>
          <a:noFill/>
          <a:ln>
            <a:noFill/>
          </a:ln>
        </p:spPr>
      </p:pic>
    </p:spTree>
    <p:extLst>
      <p:ext uri="{BB962C8B-B14F-4D97-AF65-F5344CB8AC3E}">
        <p14:creationId xmlns:p14="http://schemas.microsoft.com/office/powerpoint/2010/main" val="35396298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Final Slide Option2">
    <p:bg>
      <p:bgPr>
        <a:solidFill>
          <a:schemeClr val="lt1"/>
        </a:solidFill>
        <a:effectLst/>
      </p:bgPr>
    </p:bg>
    <p:spTree>
      <p:nvGrpSpPr>
        <p:cNvPr id="1" name="Shape 204"/>
        <p:cNvGrpSpPr/>
        <p:nvPr/>
      </p:nvGrpSpPr>
      <p:grpSpPr>
        <a:xfrm>
          <a:off x="0" y="0"/>
          <a:ext cx="0" cy="0"/>
          <a:chOff x="0" y="0"/>
          <a:chExt cx="0" cy="0"/>
        </a:xfrm>
      </p:grpSpPr>
      <p:pic>
        <p:nvPicPr>
          <p:cNvPr id="205" name="Shape 205"/>
          <p:cNvPicPr preferRelativeResize="0"/>
          <p:nvPr/>
        </p:nvPicPr>
        <p:blipFill rotWithShape="1">
          <a:blip r:embed="rId2">
            <a:alphaModFix/>
          </a:blip>
          <a:srcRect/>
          <a:stretch/>
        </p:blipFill>
        <p:spPr>
          <a:xfrm>
            <a:off x="3867907" y="3558921"/>
            <a:ext cx="4506984" cy="216406"/>
          </a:xfrm>
          <a:prstGeom prst="rect">
            <a:avLst/>
          </a:prstGeom>
          <a:noFill/>
          <a:ln>
            <a:noFill/>
          </a:ln>
        </p:spPr>
      </p:pic>
    </p:spTree>
    <p:extLst>
      <p:ext uri="{BB962C8B-B14F-4D97-AF65-F5344CB8AC3E}">
        <p14:creationId xmlns:p14="http://schemas.microsoft.com/office/powerpoint/2010/main" val="212008712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Final Slide Option3">
    <p:bg>
      <p:bgPr>
        <a:solidFill>
          <a:srgbClr val="595959"/>
        </a:solidFill>
        <a:effectLst/>
      </p:bgPr>
    </p:bg>
    <p:spTree>
      <p:nvGrpSpPr>
        <p:cNvPr id="1" name="Shape 206"/>
        <p:cNvGrpSpPr/>
        <p:nvPr/>
      </p:nvGrpSpPr>
      <p:grpSpPr>
        <a:xfrm>
          <a:off x="0" y="0"/>
          <a:ext cx="0" cy="0"/>
          <a:chOff x="0" y="0"/>
          <a:chExt cx="0" cy="0"/>
        </a:xfrm>
      </p:grpSpPr>
      <p:pic>
        <p:nvPicPr>
          <p:cNvPr id="207" name="Shape 207"/>
          <p:cNvPicPr preferRelativeResize="0"/>
          <p:nvPr/>
        </p:nvPicPr>
        <p:blipFill rotWithShape="1">
          <a:blip r:embed="rId2">
            <a:alphaModFix/>
          </a:blip>
          <a:srcRect/>
          <a:stretch/>
        </p:blipFill>
        <p:spPr>
          <a:xfrm>
            <a:off x="3867907" y="3558922"/>
            <a:ext cx="4506984" cy="216407"/>
          </a:xfrm>
          <a:prstGeom prst="rect">
            <a:avLst/>
          </a:prstGeom>
          <a:noFill/>
          <a:ln>
            <a:noFill/>
          </a:ln>
        </p:spPr>
      </p:pic>
    </p:spTree>
    <p:extLst>
      <p:ext uri="{BB962C8B-B14F-4D97-AF65-F5344CB8AC3E}">
        <p14:creationId xmlns:p14="http://schemas.microsoft.com/office/powerpoint/2010/main" val="3269023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4BAE53A-DB48-4243-8776-290FD56FA606}"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EA1D75B-AD59-43E3-A595-4372907520DF}" type="slidenum">
              <a:rPr lang="en-GB" smtClean="0"/>
              <a:t>‹#›</a:t>
            </a:fld>
            <a:endParaRPr lang="en-GB"/>
          </a:p>
        </p:txBody>
      </p:sp>
    </p:spTree>
    <p:extLst>
      <p:ext uri="{BB962C8B-B14F-4D97-AF65-F5344CB8AC3E}">
        <p14:creationId xmlns:p14="http://schemas.microsoft.com/office/powerpoint/2010/main" val="23714914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C4BAE53A-DB48-4243-8776-290FD56FA606}"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EA1D75B-AD59-43E3-A595-4372907520DF}" type="slidenum">
              <a:rPr lang="en-GB" smtClean="0"/>
              <a:t>‹#›</a:t>
            </a:fld>
            <a:endParaRPr lang="en-GB"/>
          </a:p>
        </p:txBody>
      </p:sp>
    </p:spTree>
    <p:extLst>
      <p:ext uri="{BB962C8B-B14F-4D97-AF65-F5344CB8AC3E}">
        <p14:creationId xmlns:p14="http://schemas.microsoft.com/office/powerpoint/2010/main" val="4213278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C4BAE53A-DB48-4243-8776-290FD56FA606}" type="datetimeFigureOut">
              <a:rPr lang="en-GB" smtClean="0"/>
              <a:t>31/08/2017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EA1D75B-AD59-43E3-A595-4372907520DF}" type="slidenum">
              <a:rPr lang="en-GB" smtClean="0"/>
              <a:t>‹#›</a:t>
            </a:fld>
            <a:endParaRPr lang="en-GB"/>
          </a:p>
        </p:txBody>
      </p:sp>
    </p:spTree>
    <p:extLst>
      <p:ext uri="{BB962C8B-B14F-4D97-AF65-F5344CB8AC3E}">
        <p14:creationId xmlns:p14="http://schemas.microsoft.com/office/powerpoint/2010/main" val="38211355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C4BAE53A-DB48-4243-8776-290FD56FA606}" type="datetimeFigureOut">
              <a:rPr lang="en-GB" smtClean="0"/>
              <a:t>31/08/2017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EA1D75B-AD59-43E3-A595-4372907520DF}" type="slidenum">
              <a:rPr lang="en-GB" smtClean="0"/>
              <a:t>‹#›</a:t>
            </a:fld>
            <a:endParaRPr lang="en-GB"/>
          </a:p>
        </p:txBody>
      </p:sp>
    </p:spTree>
    <p:extLst>
      <p:ext uri="{BB962C8B-B14F-4D97-AF65-F5344CB8AC3E}">
        <p14:creationId xmlns:p14="http://schemas.microsoft.com/office/powerpoint/2010/main" val="3960998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BAE53A-DB48-4243-8776-290FD56FA606}" type="datetimeFigureOut">
              <a:rPr lang="en-GB" smtClean="0"/>
              <a:t>31/08/2017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EA1D75B-AD59-43E3-A595-4372907520DF}" type="slidenum">
              <a:rPr lang="en-GB" smtClean="0"/>
              <a:t>‹#›</a:t>
            </a:fld>
            <a:endParaRPr lang="en-GB"/>
          </a:p>
        </p:txBody>
      </p:sp>
    </p:spTree>
    <p:extLst>
      <p:ext uri="{BB962C8B-B14F-4D97-AF65-F5344CB8AC3E}">
        <p14:creationId xmlns:p14="http://schemas.microsoft.com/office/powerpoint/2010/main" val="120487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4BAE53A-DB48-4243-8776-290FD56FA606}"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EA1D75B-AD59-43E3-A595-4372907520DF}" type="slidenum">
              <a:rPr lang="en-GB" smtClean="0"/>
              <a:t>‹#›</a:t>
            </a:fld>
            <a:endParaRPr lang="en-GB"/>
          </a:p>
        </p:txBody>
      </p:sp>
    </p:spTree>
    <p:extLst>
      <p:ext uri="{BB962C8B-B14F-4D97-AF65-F5344CB8AC3E}">
        <p14:creationId xmlns:p14="http://schemas.microsoft.com/office/powerpoint/2010/main" val="2022824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4BAE53A-DB48-4243-8776-290FD56FA606}"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EA1D75B-AD59-43E3-A595-4372907520DF}" type="slidenum">
              <a:rPr lang="en-GB" smtClean="0"/>
              <a:t>‹#›</a:t>
            </a:fld>
            <a:endParaRPr lang="en-GB"/>
          </a:p>
        </p:txBody>
      </p:sp>
    </p:spTree>
    <p:extLst>
      <p:ext uri="{BB962C8B-B14F-4D97-AF65-F5344CB8AC3E}">
        <p14:creationId xmlns:p14="http://schemas.microsoft.com/office/powerpoint/2010/main" val="27763458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pn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BAE53A-DB48-4243-8776-290FD56FA606}" type="datetimeFigureOut">
              <a:rPr lang="en-GB" smtClean="0"/>
              <a:t>31/08/2017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A1D75B-AD59-43E3-A595-4372907520DF}" type="slidenum">
              <a:rPr lang="en-GB" smtClean="0"/>
              <a:t>‹#›</a:t>
            </a:fld>
            <a:endParaRPr lang="en-GB"/>
          </a:p>
        </p:txBody>
      </p:sp>
    </p:spTree>
    <p:extLst>
      <p:ext uri="{BB962C8B-B14F-4D97-AF65-F5344CB8AC3E}">
        <p14:creationId xmlns:p14="http://schemas.microsoft.com/office/powerpoint/2010/main" val="19550709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
        <p:cNvGrpSpPr/>
        <p:nvPr/>
      </p:nvGrpSpPr>
      <p:grpSpPr>
        <a:xfrm>
          <a:off x="0" y="0"/>
          <a:ext cx="0" cy="0"/>
          <a:chOff x="0" y="0"/>
          <a:chExt cx="0" cy="0"/>
        </a:xfrm>
      </p:grpSpPr>
      <p:sp>
        <p:nvSpPr>
          <p:cNvPr id="7" name="Shape 7"/>
          <p:cNvSpPr txBox="1">
            <a:spLocks noGrp="1"/>
          </p:cNvSpPr>
          <p:nvPr>
            <p:ph type="title"/>
          </p:nvPr>
        </p:nvSpPr>
        <p:spPr>
          <a:xfrm>
            <a:off x="721783" y="417600"/>
            <a:ext cx="7977717" cy="906375"/>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1"/>
              </a:buClr>
              <a:buFont typeface="Times New Roman"/>
              <a:buNone/>
              <a:defRPr sz="3400" b="1" i="0" u="none" strike="noStrike" cap="none">
                <a:solidFill>
                  <a:schemeClr val="dk1"/>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 name="Shape 8"/>
          <p:cNvSpPr txBox="1">
            <a:spLocks noGrp="1"/>
          </p:cNvSpPr>
          <p:nvPr>
            <p:ph type="body" idx="1"/>
          </p:nvPr>
        </p:nvSpPr>
        <p:spPr>
          <a:xfrm>
            <a:off x="713199" y="1704975"/>
            <a:ext cx="8001507" cy="4285174"/>
          </a:xfrm>
          <a:prstGeom prst="rect">
            <a:avLst/>
          </a:prstGeom>
          <a:noFill/>
          <a:ln>
            <a:noFill/>
          </a:ln>
        </p:spPr>
        <p:txBody>
          <a:bodyPr lIns="91425" tIns="91425" rIns="91425" bIns="91425" anchor="t" anchorCtr="0"/>
          <a:lstStyle>
            <a:lvl1pPr marL="0" marR="0" lvl="0" indent="0" algn="l" rtl="0">
              <a:lnSpc>
                <a:spcPct val="118750"/>
              </a:lnSpc>
              <a:spcBef>
                <a:spcPts val="0"/>
              </a:spcBef>
              <a:spcAft>
                <a:spcPts val="0"/>
              </a:spcAft>
              <a:buClr>
                <a:schemeClr val="dk1"/>
              </a:buClr>
              <a:buFont typeface="Arial"/>
              <a:buNone/>
              <a:defRPr sz="1600" b="0" i="0" u="none" strike="noStrike" cap="none">
                <a:solidFill>
                  <a:schemeClr val="dk1"/>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chemeClr val="dk1"/>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9" name="Shape 9"/>
          <p:cNvCxnSpPr/>
          <p:nvPr/>
        </p:nvCxnSpPr>
        <p:spPr>
          <a:xfrm>
            <a:off x="11286723" y="6504781"/>
            <a:ext cx="0" cy="86399"/>
          </a:xfrm>
          <a:prstGeom prst="straightConnector1">
            <a:avLst/>
          </a:prstGeom>
          <a:noFill/>
          <a:ln w="9525" cap="flat" cmpd="sng">
            <a:solidFill>
              <a:schemeClr val="lt2"/>
            </a:solidFill>
            <a:prstDash val="solid"/>
            <a:round/>
            <a:headEnd type="none" w="med" len="med"/>
            <a:tailEnd type="none" w="med" len="med"/>
          </a:ln>
        </p:spPr>
      </p:cxnSp>
      <p:sp>
        <p:nvSpPr>
          <p:cNvPr id="10" name="Shape 10"/>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pic>
        <p:nvPicPr>
          <p:cNvPr id="11" name="Shape 11"/>
          <p:cNvPicPr preferRelativeResize="0"/>
          <p:nvPr/>
        </p:nvPicPr>
        <p:blipFill rotWithShape="1">
          <a:blip r:embed="rId17">
            <a:alphaModFix/>
          </a:blip>
          <a:srcRect/>
          <a:stretch/>
        </p:blipFill>
        <p:spPr>
          <a:xfrm>
            <a:off x="667214" y="6376789"/>
            <a:ext cx="1223999" cy="279914"/>
          </a:xfrm>
          <a:prstGeom prst="rect">
            <a:avLst/>
          </a:prstGeom>
          <a:noFill/>
          <a:ln>
            <a:noFill/>
          </a:ln>
        </p:spPr>
      </p:pic>
    </p:spTree>
    <p:extLst>
      <p:ext uri="{BB962C8B-B14F-4D97-AF65-F5344CB8AC3E}">
        <p14:creationId xmlns:p14="http://schemas.microsoft.com/office/powerpoint/2010/main" val="3536309095"/>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Shape 373"/>
          <p:cNvSpPr txBox="1">
            <a:spLocks noGrp="1"/>
          </p:cNvSpPr>
          <p:nvPr>
            <p:ph type="ctrTitle"/>
          </p:nvPr>
        </p:nvSpPr>
        <p:spPr>
          <a:xfrm>
            <a:off x="3090965" y="2334828"/>
            <a:ext cx="6296399" cy="2263806"/>
          </a:xfrm>
          <a:prstGeom prst="rect">
            <a:avLst/>
          </a:prstGeom>
          <a:noFill/>
          <a:ln>
            <a:noFill/>
          </a:ln>
        </p:spPr>
        <p:txBody>
          <a:bodyPr lIns="0" tIns="0" rIns="0" bIns="0" anchor="ctr" anchorCtr="0">
            <a:noAutofit/>
          </a:bodyPr>
          <a:lstStyle/>
          <a:p>
            <a:pPr>
              <a:lnSpc>
                <a:spcPct val="100000"/>
              </a:lnSpc>
              <a:buSzPct val="25000"/>
            </a:pPr>
            <a:r>
              <a:rPr lang="en-GB" sz="6000" dirty="0"/>
              <a:t>Week 6 – Structuring speeches</a:t>
            </a:r>
            <a:br>
              <a:rPr lang="en-GB" sz="6000" dirty="0"/>
            </a:br>
            <a:r>
              <a:rPr lang="en-GB" sz="3200" dirty="0"/>
              <a:t/>
            </a:r>
            <a:br>
              <a:rPr lang="en-GB" sz="3200" dirty="0"/>
            </a:br>
            <a:r>
              <a:rPr lang="en-GB" dirty="0"/>
              <a:t>Tony Porter – A Call to Men</a:t>
            </a:r>
            <a:br>
              <a:rPr lang="en-GB" dirty="0"/>
            </a:br>
            <a:endParaRPr lang="en-GB" dirty="0"/>
          </a:p>
        </p:txBody>
      </p:sp>
    </p:spTree>
    <p:extLst>
      <p:ext uri="{BB962C8B-B14F-4D97-AF65-F5344CB8AC3E}">
        <p14:creationId xmlns:p14="http://schemas.microsoft.com/office/powerpoint/2010/main" val="136344385"/>
      </p:ext>
    </p:extLst>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37138" y="1622738"/>
            <a:ext cx="9362940" cy="3219718"/>
          </a:xfrm>
        </p:spPr>
        <p:txBody>
          <a:bodyPr>
            <a:noAutofit/>
          </a:bodyPr>
          <a:lstStyle/>
          <a:p>
            <a:pPr marL="0" indent="0">
              <a:buNone/>
            </a:pPr>
            <a:r>
              <a:rPr lang="en-GB" sz="2400" dirty="0"/>
              <a:t>He didn't want to cry in front of me, but he knew he wasn't going to make it back to the city, and it was better than to allow himself to express these feelings and emotions in front of the women. And this is a man who, ten minutes ago, had just put his teenage son in the ground – something I can't even imagine. The thing that sticks with me the most is that he was apologising to me for crying in front of me, and at the same time, he was also giving me props, lifting me up, for not crying.</a:t>
            </a:r>
          </a:p>
          <a:p>
            <a:pPr marL="0" indent="0">
              <a:buNone/>
            </a:pPr>
            <a:r>
              <a:rPr lang="en-GB" sz="2400" dirty="0"/>
              <a:t>I come to also look at this as this fear that we have as men, this fear that just has us paralysed, holding us hostage to this man box.</a:t>
            </a:r>
          </a:p>
          <a:p>
            <a:endParaRPr lang="en-GB" sz="2400" dirty="0"/>
          </a:p>
        </p:txBody>
      </p:sp>
      <p:sp>
        <p:nvSpPr>
          <p:cNvPr id="4" name="TextBox 3"/>
          <p:cNvSpPr txBox="1"/>
          <p:nvPr/>
        </p:nvSpPr>
        <p:spPr>
          <a:xfrm>
            <a:off x="103030" y="241562"/>
            <a:ext cx="5396249" cy="1384995"/>
          </a:xfrm>
          <a:prstGeom prst="rect">
            <a:avLst/>
          </a:prstGeom>
          <a:noFill/>
        </p:spPr>
        <p:txBody>
          <a:bodyPr wrap="square" rtlCol="0">
            <a:spAutoFit/>
          </a:bodyPr>
          <a:lstStyle/>
          <a:p>
            <a:r>
              <a:rPr lang="en-GB" sz="2800" b="1" dirty="0">
                <a:solidFill>
                  <a:srgbClr val="FF0000"/>
                </a:solidFill>
              </a:rPr>
              <a:t>Porter uses the pronoun ‘He’ to link back to the discussion of his father. </a:t>
            </a:r>
          </a:p>
        </p:txBody>
      </p:sp>
      <p:sp>
        <p:nvSpPr>
          <p:cNvPr id="2" name="TextBox 1"/>
          <p:cNvSpPr txBox="1"/>
          <p:nvPr/>
        </p:nvSpPr>
        <p:spPr>
          <a:xfrm>
            <a:off x="1300767" y="5179373"/>
            <a:ext cx="10148552" cy="954107"/>
          </a:xfrm>
          <a:prstGeom prst="rect">
            <a:avLst/>
          </a:prstGeom>
          <a:noFill/>
        </p:spPr>
        <p:txBody>
          <a:bodyPr wrap="square" rtlCol="0">
            <a:spAutoFit/>
          </a:bodyPr>
          <a:lstStyle/>
          <a:p>
            <a:r>
              <a:rPr lang="en-GB" sz="2800" b="1" dirty="0">
                <a:solidFill>
                  <a:srgbClr val="FF0000"/>
                </a:solidFill>
              </a:rPr>
              <a:t>The final sentence repeats the idea of the ‘man box’, creating cohesion with the rest of the speech. </a:t>
            </a:r>
          </a:p>
        </p:txBody>
      </p:sp>
      <p:sp>
        <p:nvSpPr>
          <p:cNvPr id="5" name="TextBox 4"/>
          <p:cNvSpPr txBox="1"/>
          <p:nvPr/>
        </p:nvSpPr>
        <p:spPr>
          <a:xfrm>
            <a:off x="7559899" y="241562"/>
            <a:ext cx="4340179" cy="1200329"/>
          </a:xfrm>
          <a:prstGeom prst="rect">
            <a:avLst/>
          </a:prstGeom>
          <a:noFill/>
        </p:spPr>
        <p:txBody>
          <a:bodyPr wrap="square" rtlCol="0">
            <a:spAutoFit/>
          </a:bodyPr>
          <a:lstStyle/>
          <a:p>
            <a:r>
              <a:rPr lang="en-GB" sz="2400" b="1" dirty="0">
                <a:solidFill>
                  <a:srgbClr val="FF0000"/>
                </a:solidFill>
              </a:rPr>
              <a:t>Porter repeats the word ‘cry’ to create cohesion with the previous comparison. </a:t>
            </a:r>
          </a:p>
        </p:txBody>
      </p:sp>
      <p:sp>
        <p:nvSpPr>
          <p:cNvPr id="6" name="TextBox 5"/>
          <p:cNvSpPr txBox="1"/>
          <p:nvPr/>
        </p:nvSpPr>
        <p:spPr>
          <a:xfrm>
            <a:off x="231819" y="2080344"/>
            <a:ext cx="2305319" cy="2308324"/>
          </a:xfrm>
          <a:prstGeom prst="rect">
            <a:avLst/>
          </a:prstGeom>
          <a:noFill/>
        </p:spPr>
        <p:txBody>
          <a:bodyPr wrap="square" rtlCol="0">
            <a:spAutoFit/>
          </a:bodyPr>
          <a:lstStyle/>
          <a:p>
            <a:r>
              <a:rPr lang="en-GB" sz="2400" b="1" dirty="0">
                <a:solidFill>
                  <a:srgbClr val="FF0000"/>
                </a:solidFill>
              </a:rPr>
              <a:t>Porter refers to the funeral to create cohesion with the previous paragraph.  </a:t>
            </a:r>
          </a:p>
        </p:txBody>
      </p:sp>
      <p:pic>
        <p:nvPicPr>
          <p:cNvPr id="7" name="Picture 6">
            <a:extLst>
              <a:ext uri="{FF2B5EF4-FFF2-40B4-BE49-F238E27FC236}">
                <a16:creationId xmlns:a16="http://schemas.microsoft.com/office/drawing/2014/main" xmlns="" id="{4DACA409-F018-4B28-864E-9864F9AA2A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01320" y="6176963"/>
            <a:ext cx="1447786" cy="561104"/>
          </a:xfrm>
          <a:prstGeom prst="rect">
            <a:avLst/>
          </a:prstGeom>
        </p:spPr>
      </p:pic>
    </p:spTree>
    <p:extLst>
      <p:ext uri="{BB962C8B-B14F-4D97-AF65-F5344CB8AC3E}">
        <p14:creationId xmlns:p14="http://schemas.microsoft.com/office/powerpoint/2010/main" val="18090956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The rest of the speech</a:t>
            </a:r>
          </a:p>
        </p:txBody>
      </p:sp>
      <p:sp>
        <p:nvSpPr>
          <p:cNvPr id="3" name="Content Placeholder 2"/>
          <p:cNvSpPr>
            <a:spLocks noGrp="1"/>
          </p:cNvSpPr>
          <p:nvPr>
            <p:ph idx="1"/>
          </p:nvPr>
        </p:nvSpPr>
        <p:spPr>
          <a:xfrm>
            <a:off x="838200" y="1825625"/>
            <a:ext cx="9805416" cy="4351338"/>
          </a:xfrm>
        </p:spPr>
        <p:txBody>
          <a:bodyPr/>
          <a:lstStyle/>
          <a:p>
            <a:pPr marL="0" indent="0">
              <a:buNone/>
            </a:pPr>
            <a:r>
              <a:rPr lang="en-GB" b="1" dirty="0"/>
              <a:t>The rest of the speech covers some of Porter’s experiences growing up and some of his fears about the danger the ‘man box’ poses to both young men and young women.</a:t>
            </a:r>
          </a:p>
          <a:p>
            <a:pPr marL="0" indent="0">
              <a:buNone/>
            </a:pPr>
            <a:endParaRPr lang="en-GB" b="1" dirty="0"/>
          </a:p>
          <a:p>
            <a:pPr marL="0" indent="0">
              <a:buNone/>
            </a:pPr>
            <a:r>
              <a:rPr lang="en-GB" b="1" dirty="0"/>
              <a:t>Based on the speech you have in front of you, how do you think he will end his speech?</a:t>
            </a:r>
          </a:p>
        </p:txBody>
      </p:sp>
      <p:pic>
        <p:nvPicPr>
          <p:cNvPr id="4" name="Picture 3">
            <a:extLst>
              <a:ext uri="{FF2B5EF4-FFF2-40B4-BE49-F238E27FC236}">
                <a16:creationId xmlns:a16="http://schemas.microsoft.com/office/drawing/2014/main" xmlns="" id="{73ECC3B7-E8CE-4503-A781-4247D2FD88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01320" y="6176963"/>
            <a:ext cx="1447786" cy="561104"/>
          </a:xfrm>
          <a:prstGeom prst="rect">
            <a:avLst/>
          </a:prstGeom>
        </p:spPr>
      </p:pic>
    </p:spTree>
    <p:extLst>
      <p:ext uri="{BB962C8B-B14F-4D97-AF65-F5344CB8AC3E}">
        <p14:creationId xmlns:p14="http://schemas.microsoft.com/office/powerpoint/2010/main" val="38083024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9550" y="1568048"/>
            <a:ext cx="10122794" cy="2836526"/>
          </a:xfrm>
        </p:spPr>
        <p:txBody>
          <a:bodyPr>
            <a:normAutofit/>
          </a:bodyPr>
          <a:lstStyle/>
          <a:p>
            <a:pPr marL="0" indent="0">
              <a:buNone/>
            </a:pPr>
            <a:r>
              <a:rPr lang="en-GB" sz="2400" dirty="0"/>
              <a:t>So quickly, I'd like to just say, this is the love of my life, my daughter Jay. The world I envision for her – how do I want men to be acting and behaving? I need you on board. I need you with me. I need you working with me and me working with you on how we raise our sons and teach them to be men – that it's okay to not be dominating, that it's okay to have feelings and emotions, that it's okay to promote equality, that it's okay to have women who are just friends and that's it, that it's okay to be whole, that my liberation as a man is tied to your liberation as a woman.</a:t>
            </a:r>
          </a:p>
        </p:txBody>
      </p:sp>
      <p:sp>
        <p:nvSpPr>
          <p:cNvPr id="4" name="TextBox 3"/>
          <p:cNvSpPr txBox="1"/>
          <p:nvPr/>
        </p:nvSpPr>
        <p:spPr>
          <a:xfrm>
            <a:off x="347730" y="270456"/>
            <a:ext cx="4224270" cy="830997"/>
          </a:xfrm>
          <a:prstGeom prst="rect">
            <a:avLst/>
          </a:prstGeom>
          <a:noFill/>
        </p:spPr>
        <p:txBody>
          <a:bodyPr wrap="square" rtlCol="0">
            <a:spAutoFit/>
          </a:bodyPr>
          <a:lstStyle/>
          <a:p>
            <a:r>
              <a:rPr lang="en-GB" sz="2400" b="1" dirty="0">
                <a:solidFill>
                  <a:srgbClr val="7030A0"/>
                </a:solidFill>
              </a:rPr>
              <a:t>Porter goes back to reinforcing his identity as a father. </a:t>
            </a:r>
          </a:p>
        </p:txBody>
      </p:sp>
      <p:sp>
        <p:nvSpPr>
          <p:cNvPr id="5" name="TextBox 4"/>
          <p:cNvSpPr txBox="1"/>
          <p:nvPr/>
        </p:nvSpPr>
        <p:spPr>
          <a:xfrm>
            <a:off x="206061" y="4404574"/>
            <a:ext cx="3052293" cy="1938992"/>
          </a:xfrm>
          <a:prstGeom prst="rect">
            <a:avLst/>
          </a:prstGeom>
          <a:noFill/>
        </p:spPr>
        <p:txBody>
          <a:bodyPr wrap="square" rtlCol="0">
            <a:spAutoFit/>
          </a:bodyPr>
          <a:lstStyle/>
          <a:p>
            <a:r>
              <a:rPr lang="en-GB" sz="2400" b="1" dirty="0">
                <a:solidFill>
                  <a:srgbClr val="7030A0"/>
                </a:solidFill>
              </a:rPr>
              <a:t>Porter repeats the language from the opening paragraph of his speech to create whole text cohesion. </a:t>
            </a:r>
          </a:p>
        </p:txBody>
      </p:sp>
      <p:sp>
        <p:nvSpPr>
          <p:cNvPr id="6" name="TextBox 5"/>
          <p:cNvSpPr txBox="1"/>
          <p:nvPr/>
        </p:nvSpPr>
        <p:spPr>
          <a:xfrm>
            <a:off x="6014434" y="4404574"/>
            <a:ext cx="5525036" cy="830997"/>
          </a:xfrm>
          <a:prstGeom prst="rect">
            <a:avLst/>
          </a:prstGeom>
          <a:noFill/>
        </p:spPr>
        <p:txBody>
          <a:bodyPr wrap="square" rtlCol="0">
            <a:spAutoFit/>
          </a:bodyPr>
          <a:lstStyle/>
          <a:p>
            <a:r>
              <a:rPr lang="en-GB" sz="2400" b="1" dirty="0">
                <a:solidFill>
                  <a:srgbClr val="7030A0"/>
                </a:solidFill>
              </a:rPr>
              <a:t>Porter uses direct address to try to persuade the audience to act.</a:t>
            </a:r>
          </a:p>
        </p:txBody>
      </p:sp>
      <p:pic>
        <p:nvPicPr>
          <p:cNvPr id="7" name="Picture 6">
            <a:extLst>
              <a:ext uri="{FF2B5EF4-FFF2-40B4-BE49-F238E27FC236}">
                <a16:creationId xmlns:a16="http://schemas.microsoft.com/office/drawing/2014/main" xmlns="" id="{13D3981F-F04C-4C1D-9F00-35E2C376AE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01320" y="6176963"/>
            <a:ext cx="1447786" cy="561104"/>
          </a:xfrm>
          <a:prstGeom prst="rect">
            <a:avLst/>
          </a:prstGeom>
        </p:spPr>
      </p:pic>
    </p:spTree>
    <p:extLst>
      <p:ext uri="{BB962C8B-B14F-4D97-AF65-F5344CB8AC3E}">
        <p14:creationId xmlns:p14="http://schemas.microsoft.com/office/powerpoint/2010/main" val="2723173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Analysing speeches</a:t>
            </a:r>
          </a:p>
        </p:txBody>
      </p:sp>
      <p:sp>
        <p:nvSpPr>
          <p:cNvPr id="3" name="Content Placeholder 2"/>
          <p:cNvSpPr>
            <a:spLocks noGrp="1"/>
          </p:cNvSpPr>
          <p:nvPr>
            <p:ph idx="1"/>
          </p:nvPr>
        </p:nvSpPr>
        <p:spPr/>
        <p:txBody>
          <a:bodyPr/>
          <a:lstStyle/>
          <a:p>
            <a:pPr marL="0" indent="0">
              <a:buNone/>
            </a:pPr>
            <a:r>
              <a:rPr lang="en-GB" b="1" dirty="0"/>
              <a:t>Now that you have Tony Porter’s speech in order, answer the following questions:</a:t>
            </a:r>
          </a:p>
          <a:p>
            <a:r>
              <a:rPr lang="en-GB" b="1" dirty="0"/>
              <a:t>What is the purpose of Tony Porter’s speech?</a:t>
            </a:r>
          </a:p>
          <a:p>
            <a:r>
              <a:rPr lang="en-GB" b="1" dirty="0"/>
              <a:t>How does he use language to achieve this purpose?</a:t>
            </a:r>
          </a:p>
          <a:p>
            <a:r>
              <a:rPr lang="en-GB" b="1" dirty="0"/>
              <a:t>How does he use structural devices to achieve this purpose?</a:t>
            </a:r>
          </a:p>
          <a:p>
            <a:pPr marL="0" indent="0">
              <a:buNone/>
            </a:pPr>
            <a:endParaRPr lang="en-GB" b="1" dirty="0"/>
          </a:p>
        </p:txBody>
      </p:sp>
      <p:pic>
        <p:nvPicPr>
          <p:cNvPr id="4" name="Picture 3">
            <a:extLst>
              <a:ext uri="{FF2B5EF4-FFF2-40B4-BE49-F238E27FC236}">
                <a16:creationId xmlns:a16="http://schemas.microsoft.com/office/drawing/2014/main" xmlns="" id="{AADDFD79-312C-4A93-977B-AC76BAC598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01320" y="6176963"/>
            <a:ext cx="1447786" cy="561104"/>
          </a:xfrm>
          <a:prstGeom prst="rect">
            <a:avLst/>
          </a:prstGeom>
        </p:spPr>
      </p:pic>
    </p:spTree>
    <p:extLst>
      <p:ext uri="{BB962C8B-B14F-4D97-AF65-F5344CB8AC3E}">
        <p14:creationId xmlns:p14="http://schemas.microsoft.com/office/powerpoint/2010/main" val="10635075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Your turn</a:t>
            </a:r>
          </a:p>
        </p:txBody>
      </p:sp>
      <p:sp>
        <p:nvSpPr>
          <p:cNvPr id="3" name="Content Placeholder 2"/>
          <p:cNvSpPr>
            <a:spLocks noGrp="1"/>
          </p:cNvSpPr>
          <p:nvPr>
            <p:ph idx="1"/>
          </p:nvPr>
        </p:nvSpPr>
        <p:spPr/>
        <p:txBody>
          <a:bodyPr/>
          <a:lstStyle/>
          <a:p>
            <a:pPr marL="0" indent="0">
              <a:buNone/>
            </a:pPr>
            <a:r>
              <a:rPr lang="en-GB" b="1" dirty="0"/>
              <a:t>Tony Porter made this speech because the subject was a problem he cared about. </a:t>
            </a:r>
          </a:p>
          <a:p>
            <a:pPr marL="0" indent="0">
              <a:buNone/>
            </a:pPr>
            <a:r>
              <a:rPr lang="en-GB" b="1" dirty="0"/>
              <a:t>Create a list of issues or problems that you care about. Choose one and write a speech where you persuade people to support you in solving it.  </a:t>
            </a:r>
          </a:p>
        </p:txBody>
      </p:sp>
      <p:pic>
        <p:nvPicPr>
          <p:cNvPr id="4" name="Picture 3">
            <a:extLst>
              <a:ext uri="{FF2B5EF4-FFF2-40B4-BE49-F238E27FC236}">
                <a16:creationId xmlns:a16="http://schemas.microsoft.com/office/drawing/2014/main" xmlns="" id="{FC25699A-8337-4DEC-983D-A72206C984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01320" y="6176963"/>
            <a:ext cx="1447786" cy="561104"/>
          </a:xfrm>
          <a:prstGeom prst="rect">
            <a:avLst/>
          </a:prstGeom>
        </p:spPr>
      </p:pic>
    </p:spTree>
    <p:extLst>
      <p:ext uri="{BB962C8B-B14F-4D97-AF65-F5344CB8AC3E}">
        <p14:creationId xmlns:p14="http://schemas.microsoft.com/office/powerpoint/2010/main" val="2608827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Structuring speeches</a:t>
            </a:r>
          </a:p>
        </p:txBody>
      </p:sp>
      <p:sp>
        <p:nvSpPr>
          <p:cNvPr id="3" name="Content Placeholder 2"/>
          <p:cNvSpPr>
            <a:spLocks noGrp="1"/>
          </p:cNvSpPr>
          <p:nvPr>
            <p:ph idx="1"/>
          </p:nvPr>
        </p:nvSpPr>
        <p:spPr/>
        <p:txBody>
          <a:bodyPr/>
          <a:lstStyle/>
          <a:p>
            <a:r>
              <a:rPr lang="en-GB" b="1" dirty="0"/>
              <a:t>Can you put the paragraphs of the speech in order?</a:t>
            </a:r>
          </a:p>
          <a:p>
            <a:r>
              <a:rPr lang="en-GB" b="1" dirty="0"/>
              <a:t>What clues will you use to help you order the paragraphs?</a:t>
            </a:r>
          </a:p>
        </p:txBody>
      </p:sp>
      <p:pic>
        <p:nvPicPr>
          <p:cNvPr id="4" name="Picture 3">
            <a:extLst>
              <a:ext uri="{FF2B5EF4-FFF2-40B4-BE49-F238E27FC236}">
                <a16:creationId xmlns:a16="http://schemas.microsoft.com/office/drawing/2014/main" xmlns="" id="{7A30CEC5-B58D-4B7D-A3E5-464C0962C7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01320" y="6176963"/>
            <a:ext cx="1447786" cy="561104"/>
          </a:xfrm>
          <a:prstGeom prst="rect">
            <a:avLst/>
          </a:prstGeom>
        </p:spPr>
      </p:pic>
    </p:spTree>
    <p:extLst>
      <p:ext uri="{BB962C8B-B14F-4D97-AF65-F5344CB8AC3E}">
        <p14:creationId xmlns:p14="http://schemas.microsoft.com/office/powerpoint/2010/main" val="29527746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37139" y="2057444"/>
            <a:ext cx="7670442" cy="2179705"/>
          </a:xfrm>
        </p:spPr>
        <p:txBody>
          <a:bodyPr/>
          <a:lstStyle/>
          <a:p>
            <a:pPr marL="0" indent="0">
              <a:buNone/>
            </a:pPr>
            <a:r>
              <a:rPr lang="en-GB" dirty="0"/>
              <a:t>I grew up in New York City, between Harlem and the Bronx. Growing up as a boy, I was taught that men had to be tough, had to be strong, had to be courageous, dominating – no pain, no emotions, with the exception of anger – and definitely no fear.</a:t>
            </a:r>
          </a:p>
        </p:txBody>
      </p:sp>
      <p:sp>
        <p:nvSpPr>
          <p:cNvPr id="4" name="TextBox 3"/>
          <p:cNvSpPr txBox="1"/>
          <p:nvPr/>
        </p:nvSpPr>
        <p:spPr>
          <a:xfrm>
            <a:off x="360608" y="502276"/>
            <a:ext cx="3683358" cy="1384995"/>
          </a:xfrm>
          <a:prstGeom prst="rect">
            <a:avLst/>
          </a:prstGeom>
          <a:noFill/>
        </p:spPr>
        <p:txBody>
          <a:bodyPr wrap="square" rtlCol="0">
            <a:spAutoFit/>
          </a:bodyPr>
          <a:lstStyle/>
          <a:p>
            <a:r>
              <a:rPr lang="en-GB" sz="2800" b="1" dirty="0">
                <a:solidFill>
                  <a:srgbClr val="FF0000"/>
                </a:solidFill>
              </a:rPr>
              <a:t>Porter starts with an introduction about himself.</a:t>
            </a:r>
          </a:p>
        </p:txBody>
      </p:sp>
      <p:pic>
        <p:nvPicPr>
          <p:cNvPr id="5" name="Picture 4">
            <a:extLst>
              <a:ext uri="{FF2B5EF4-FFF2-40B4-BE49-F238E27FC236}">
                <a16:creationId xmlns:a16="http://schemas.microsoft.com/office/drawing/2014/main" xmlns="" id="{A9F03038-9522-418D-9AA1-DEF39D9E5C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01320" y="6176963"/>
            <a:ext cx="1447786" cy="561104"/>
          </a:xfrm>
          <a:prstGeom prst="rect">
            <a:avLst/>
          </a:prstGeom>
        </p:spPr>
      </p:pic>
    </p:spTree>
    <p:extLst>
      <p:ext uri="{BB962C8B-B14F-4D97-AF65-F5344CB8AC3E}">
        <p14:creationId xmlns:p14="http://schemas.microsoft.com/office/powerpoint/2010/main" val="9277252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37139" y="2057444"/>
            <a:ext cx="8267882" cy="2785012"/>
          </a:xfrm>
        </p:spPr>
        <p:txBody>
          <a:bodyPr>
            <a:normAutofit/>
          </a:bodyPr>
          <a:lstStyle/>
          <a:p>
            <a:pPr marL="0" indent="0">
              <a:buNone/>
            </a:pPr>
            <a:r>
              <a:rPr lang="en-GB" dirty="0"/>
              <a:t>I was taught that men are in charge, which means women are not; that men lead, and women should just follow and do what we say; that men are superior; women are inferior; that men are strong; women are weak; that women are of less value, the property of men. I've later come to know this to be the way most men are raised. I call this teaching the "man box." </a:t>
            </a:r>
          </a:p>
        </p:txBody>
      </p:sp>
      <p:sp>
        <p:nvSpPr>
          <p:cNvPr id="4" name="TextBox 3"/>
          <p:cNvSpPr txBox="1"/>
          <p:nvPr/>
        </p:nvSpPr>
        <p:spPr>
          <a:xfrm>
            <a:off x="360607" y="502276"/>
            <a:ext cx="6027313" cy="1384995"/>
          </a:xfrm>
          <a:prstGeom prst="rect">
            <a:avLst/>
          </a:prstGeom>
          <a:noFill/>
        </p:spPr>
        <p:txBody>
          <a:bodyPr wrap="square" rtlCol="0">
            <a:spAutoFit/>
          </a:bodyPr>
          <a:lstStyle/>
          <a:p>
            <a:r>
              <a:rPr lang="en-GB" sz="2800" b="1" dirty="0">
                <a:solidFill>
                  <a:srgbClr val="FF0000"/>
                </a:solidFill>
              </a:rPr>
              <a:t>Porter uses anaphora/repetition of the phrase ‘I was taught’ to create cohesion with the previous paragraph.</a:t>
            </a:r>
          </a:p>
        </p:txBody>
      </p:sp>
      <p:pic>
        <p:nvPicPr>
          <p:cNvPr id="5" name="Picture 4">
            <a:extLst>
              <a:ext uri="{FF2B5EF4-FFF2-40B4-BE49-F238E27FC236}">
                <a16:creationId xmlns:a16="http://schemas.microsoft.com/office/drawing/2014/main" xmlns="" id="{21F81124-F2C3-4FAF-9E5D-C30320F3C9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01320" y="6176963"/>
            <a:ext cx="1447786" cy="561104"/>
          </a:xfrm>
          <a:prstGeom prst="rect">
            <a:avLst/>
          </a:prstGeom>
        </p:spPr>
      </p:pic>
    </p:spTree>
    <p:extLst>
      <p:ext uri="{BB962C8B-B14F-4D97-AF65-F5344CB8AC3E}">
        <p14:creationId xmlns:p14="http://schemas.microsoft.com/office/powerpoint/2010/main" val="743232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37137" y="2276900"/>
            <a:ext cx="8590207" cy="2785012"/>
          </a:xfrm>
        </p:spPr>
        <p:txBody>
          <a:bodyPr>
            <a:normAutofit fontScale="92500" lnSpcReduction="20000"/>
          </a:bodyPr>
          <a:lstStyle/>
          <a:p>
            <a:pPr marL="0" indent="0">
              <a:lnSpc>
                <a:spcPct val="100000"/>
              </a:lnSpc>
              <a:buNone/>
            </a:pPr>
            <a:r>
              <a:rPr lang="en-GB" dirty="0"/>
              <a:t>See this man box has in it all the ingredients of how we define what it means to be a man. Now I also want to say, without a doubt, there are some absolutely wonderful things about being a man. But at the same time, there's some stuff that's just straight up twisted, and we really need to begin to challenge this box, look at it and really get in the process of deconstructing and redefining what we come to know as manhood. And I am saying this both as a man and as a father.</a:t>
            </a:r>
          </a:p>
        </p:txBody>
      </p:sp>
      <p:sp>
        <p:nvSpPr>
          <p:cNvPr id="4" name="TextBox 3"/>
          <p:cNvSpPr txBox="1"/>
          <p:nvPr/>
        </p:nvSpPr>
        <p:spPr>
          <a:xfrm>
            <a:off x="103030" y="241562"/>
            <a:ext cx="4172756" cy="1815882"/>
          </a:xfrm>
          <a:prstGeom prst="rect">
            <a:avLst/>
          </a:prstGeom>
          <a:noFill/>
        </p:spPr>
        <p:txBody>
          <a:bodyPr wrap="square" rtlCol="0">
            <a:spAutoFit/>
          </a:bodyPr>
          <a:lstStyle/>
          <a:p>
            <a:r>
              <a:rPr lang="en-GB" sz="2800" b="1" dirty="0">
                <a:solidFill>
                  <a:srgbClr val="FF0000"/>
                </a:solidFill>
              </a:rPr>
              <a:t>Porter uses repetition of the phrase ‘man box’ to create cohesion with the previous paragraph.</a:t>
            </a:r>
          </a:p>
        </p:txBody>
      </p:sp>
      <p:sp>
        <p:nvSpPr>
          <p:cNvPr id="2" name="TextBox 1"/>
          <p:cNvSpPr txBox="1"/>
          <p:nvPr/>
        </p:nvSpPr>
        <p:spPr>
          <a:xfrm>
            <a:off x="6832241" y="344593"/>
            <a:ext cx="5318973" cy="1384995"/>
          </a:xfrm>
          <a:prstGeom prst="rect">
            <a:avLst/>
          </a:prstGeom>
          <a:noFill/>
        </p:spPr>
        <p:txBody>
          <a:bodyPr wrap="square" rtlCol="0">
            <a:spAutoFit/>
          </a:bodyPr>
          <a:lstStyle/>
          <a:p>
            <a:r>
              <a:rPr lang="en-GB" sz="2800" b="1" dirty="0">
                <a:solidFill>
                  <a:srgbClr val="FF0000"/>
                </a:solidFill>
              </a:rPr>
              <a:t>Porter adds some more detail about what the ‘man box’ is to develop his previous paragraph.</a:t>
            </a:r>
          </a:p>
        </p:txBody>
      </p:sp>
      <p:pic>
        <p:nvPicPr>
          <p:cNvPr id="5" name="Picture 4">
            <a:extLst>
              <a:ext uri="{FF2B5EF4-FFF2-40B4-BE49-F238E27FC236}">
                <a16:creationId xmlns:a16="http://schemas.microsoft.com/office/drawing/2014/main" xmlns="" id="{CD250590-289F-4E62-9B8C-150D84A637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01320" y="6176963"/>
            <a:ext cx="1447786" cy="561104"/>
          </a:xfrm>
          <a:prstGeom prst="rect">
            <a:avLst/>
          </a:prstGeom>
        </p:spPr>
      </p:pic>
    </p:spTree>
    <p:extLst>
      <p:ext uri="{BB962C8B-B14F-4D97-AF65-F5344CB8AC3E}">
        <p14:creationId xmlns:p14="http://schemas.microsoft.com/office/powerpoint/2010/main" val="9380059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37138" y="2222036"/>
            <a:ext cx="8590207" cy="2785012"/>
          </a:xfrm>
        </p:spPr>
        <p:txBody>
          <a:bodyPr>
            <a:normAutofit/>
          </a:bodyPr>
          <a:lstStyle/>
          <a:p>
            <a:pPr marL="0" indent="0">
              <a:lnSpc>
                <a:spcPct val="80000"/>
              </a:lnSpc>
              <a:buNone/>
            </a:pPr>
            <a:r>
              <a:rPr lang="en-GB" sz="2600" dirty="0"/>
              <a:t>This is my two at home, Kendall and Jay. They're 11 and 12. Kendall's 15 months older than Jay. When they were about four and five, Jay could come to me crying, it didn't matter what she was crying about, she could get on my knee, she could snot my sleeve up, just cry, cry it out. Daddy's got you. That's all that's important.</a:t>
            </a:r>
          </a:p>
        </p:txBody>
      </p:sp>
      <p:sp>
        <p:nvSpPr>
          <p:cNvPr id="4" name="TextBox 3"/>
          <p:cNvSpPr txBox="1"/>
          <p:nvPr/>
        </p:nvSpPr>
        <p:spPr>
          <a:xfrm>
            <a:off x="103030" y="241562"/>
            <a:ext cx="4172756" cy="1815882"/>
          </a:xfrm>
          <a:prstGeom prst="rect">
            <a:avLst/>
          </a:prstGeom>
          <a:noFill/>
        </p:spPr>
        <p:txBody>
          <a:bodyPr wrap="square" rtlCol="0">
            <a:spAutoFit/>
          </a:bodyPr>
          <a:lstStyle/>
          <a:p>
            <a:r>
              <a:rPr lang="en-GB" sz="2800" b="1" dirty="0">
                <a:solidFill>
                  <a:srgbClr val="FF0000"/>
                </a:solidFill>
              </a:rPr>
              <a:t>Porter mentioned in the previous paragraph that he was a father; now he mentions his children. </a:t>
            </a:r>
          </a:p>
        </p:txBody>
      </p:sp>
      <p:pic>
        <p:nvPicPr>
          <p:cNvPr id="5" name="Picture 4">
            <a:extLst>
              <a:ext uri="{FF2B5EF4-FFF2-40B4-BE49-F238E27FC236}">
                <a16:creationId xmlns:a16="http://schemas.microsoft.com/office/drawing/2014/main" xmlns="" id="{683CA93B-BF7A-4BDD-A109-526CE2BA65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01320" y="6176963"/>
            <a:ext cx="1447786" cy="561104"/>
          </a:xfrm>
          <a:prstGeom prst="rect">
            <a:avLst/>
          </a:prstGeom>
        </p:spPr>
      </p:pic>
    </p:spTree>
    <p:extLst>
      <p:ext uri="{BB962C8B-B14F-4D97-AF65-F5344CB8AC3E}">
        <p14:creationId xmlns:p14="http://schemas.microsoft.com/office/powerpoint/2010/main" val="36123034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37138" y="2057444"/>
            <a:ext cx="8590207" cy="2785012"/>
          </a:xfrm>
        </p:spPr>
        <p:txBody>
          <a:bodyPr>
            <a:normAutofit/>
          </a:bodyPr>
          <a:lstStyle/>
          <a:p>
            <a:pPr marL="0" indent="0">
              <a:buNone/>
            </a:pPr>
            <a:r>
              <a:rPr lang="en-GB" dirty="0"/>
              <a:t>Now Kendall on the other hand – and like I said, he's only 15 months older than her – when he'd come to me crying, as soon as I’d hear him cry, a clock would go off. I would give the boy about 30 seconds, which means by the time he got to me, I was already saying things like, "Why are you crying? Hold your head up. Look at me. Tell me what's wrong. I can't understand you." </a:t>
            </a:r>
          </a:p>
        </p:txBody>
      </p:sp>
      <p:sp>
        <p:nvSpPr>
          <p:cNvPr id="4" name="TextBox 3"/>
          <p:cNvSpPr txBox="1"/>
          <p:nvPr/>
        </p:nvSpPr>
        <p:spPr>
          <a:xfrm>
            <a:off x="103030" y="241562"/>
            <a:ext cx="8422784" cy="1384995"/>
          </a:xfrm>
          <a:prstGeom prst="rect">
            <a:avLst/>
          </a:prstGeom>
          <a:noFill/>
        </p:spPr>
        <p:txBody>
          <a:bodyPr wrap="square" rtlCol="0">
            <a:spAutoFit/>
          </a:bodyPr>
          <a:lstStyle/>
          <a:p>
            <a:r>
              <a:rPr lang="en-GB" sz="2800" b="1" dirty="0">
                <a:solidFill>
                  <a:srgbClr val="FF0000"/>
                </a:solidFill>
              </a:rPr>
              <a:t>The previous paragraph was about Jay. Now, using a comparative phrase ‘on the other hand,’ the author moves on to discuss his son, Kendall. </a:t>
            </a:r>
          </a:p>
        </p:txBody>
      </p:sp>
      <p:sp>
        <p:nvSpPr>
          <p:cNvPr id="2" name="TextBox 1"/>
          <p:cNvSpPr txBox="1"/>
          <p:nvPr/>
        </p:nvSpPr>
        <p:spPr>
          <a:xfrm>
            <a:off x="4314422" y="5221827"/>
            <a:ext cx="7791719" cy="954107"/>
          </a:xfrm>
          <a:prstGeom prst="rect">
            <a:avLst/>
          </a:prstGeom>
          <a:noFill/>
        </p:spPr>
        <p:txBody>
          <a:bodyPr wrap="square" rtlCol="0">
            <a:spAutoFit/>
          </a:bodyPr>
          <a:lstStyle/>
          <a:p>
            <a:r>
              <a:rPr lang="en-GB" sz="2800" b="1" dirty="0">
                <a:solidFill>
                  <a:srgbClr val="FF0000"/>
                </a:solidFill>
              </a:rPr>
              <a:t>The repetition of variants of the word ‘cry’ helps to create cohesion between the paragraphs.</a:t>
            </a:r>
          </a:p>
        </p:txBody>
      </p:sp>
      <p:pic>
        <p:nvPicPr>
          <p:cNvPr id="5" name="Picture 4">
            <a:extLst>
              <a:ext uri="{FF2B5EF4-FFF2-40B4-BE49-F238E27FC236}">
                <a16:creationId xmlns:a16="http://schemas.microsoft.com/office/drawing/2014/main" xmlns="" id="{DEA031E5-AF1F-46C0-B8D9-B49CEF0A44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01320" y="6176963"/>
            <a:ext cx="1447786" cy="561104"/>
          </a:xfrm>
          <a:prstGeom prst="rect">
            <a:avLst/>
          </a:prstGeom>
        </p:spPr>
      </p:pic>
    </p:spTree>
    <p:extLst>
      <p:ext uri="{BB962C8B-B14F-4D97-AF65-F5344CB8AC3E}">
        <p14:creationId xmlns:p14="http://schemas.microsoft.com/office/powerpoint/2010/main" val="20018782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1673" y="1622738"/>
            <a:ext cx="10908405" cy="3219718"/>
          </a:xfrm>
        </p:spPr>
        <p:txBody>
          <a:bodyPr>
            <a:noAutofit/>
          </a:bodyPr>
          <a:lstStyle/>
          <a:p>
            <a:pPr marL="0" indent="0">
              <a:buNone/>
            </a:pPr>
            <a:r>
              <a:rPr lang="en-GB" dirty="0"/>
              <a:t>And out of my own frustration of my role and responsibility of building him up as a man to fit into these guidelines and these structures that are defining this man box, I would find myself saying things like, "Just go in your room. Sit down, get yourself together and come back and talk to me when you can talk to me like a –" what? </a:t>
            </a:r>
            <a:r>
              <a:rPr lang="en-GB" i="1" dirty="0"/>
              <a:t>(Audience: Man.)</a:t>
            </a:r>
            <a:r>
              <a:rPr lang="en-GB" dirty="0"/>
              <a:t> Like a man. And he's five years old. And as I grow in life, I would say to myself, "My God, what's wrong with me? What am I doing? Why would I do this?" And I think back. I think back to my father. </a:t>
            </a:r>
          </a:p>
          <a:p>
            <a:endParaRPr lang="en-GB" dirty="0"/>
          </a:p>
        </p:txBody>
      </p:sp>
      <p:sp>
        <p:nvSpPr>
          <p:cNvPr id="4" name="TextBox 3"/>
          <p:cNvSpPr txBox="1"/>
          <p:nvPr/>
        </p:nvSpPr>
        <p:spPr>
          <a:xfrm>
            <a:off x="103030" y="241562"/>
            <a:ext cx="8422784" cy="954107"/>
          </a:xfrm>
          <a:prstGeom prst="rect">
            <a:avLst/>
          </a:prstGeom>
          <a:noFill/>
        </p:spPr>
        <p:txBody>
          <a:bodyPr wrap="square" rtlCol="0">
            <a:spAutoFit/>
          </a:bodyPr>
          <a:lstStyle/>
          <a:p>
            <a:r>
              <a:rPr lang="en-GB" sz="2800" b="1" dirty="0">
                <a:solidFill>
                  <a:srgbClr val="FF0000"/>
                </a:solidFill>
              </a:rPr>
              <a:t>Porter develops his conversation with his son from the previous paragraph using the conjunction ‘And’.   </a:t>
            </a:r>
          </a:p>
        </p:txBody>
      </p:sp>
      <p:sp>
        <p:nvSpPr>
          <p:cNvPr id="2" name="TextBox 1"/>
          <p:cNvSpPr txBox="1"/>
          <p:nvPr/>
        </p:nvSpPr>
        <p:spPr>
          <a:xfrm>
            <a:off x="4314422" y="5221827"/>
            <a:ext cx="7791719" cy="954107"/>
          </a:xfrm>
          <a:prstGeom prst="rect">
            <a:avLst/>
          </a:prstGeom>
          <a:noFill/>
        </p:spPr>
        <p:txBody>
          <a:bodyPr wrap="square" rtlCol="0">
            <a:spAutoFit/>
          </a:bodyPr>
          <a:lstStyle/>
          <a:p>
            <a:r>
              <a:rPr lang="en-GB" sz="2800" b="1" dirty="0">
                <a:solidFill>
                  <a:srgbClr val="FF0000"/>
                </a:solidFill>
              </a:rPr>
              <a:t>The use of ‘as I grow in life’ hints at the loose chronological structure of the introduction. </a:t>
            </a:r>
          </a:p>
        </p:txBody>
      </p:sp>
      <p:pic>
        <p:nvPicPr>
          <p:cNvPr id="5" name="Picture 4">
            <a:extLst>
              <a:ext uri="{FF2B5EF4-FFF2-40B4-BE49-F238E27FC236}">
                <a16:creationId xmlns:a16="http://schemas.microsoft.com/office/drawing/2014/main" xmlns="" id="{F26B1CBE-0F60-4342-B030-D3AEF037E4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01320" y="6176963"/>
            <a:ext cx="1447786" cy="561104"/>
          </a:xfrm>
          <a:prstGeom prst="rect">
            <a:avLst/>
          </a:prstGeom>
        </p:spPr>
      </p:pic>
    </p:spTree>
    <p:extLst>
      <p:ext uri="{BB962C8B-B14F-4D97-AF65-F5344CB8AC3E}">
        <p14:creationId xmlns:p14="http://schemas.microsoft.com/office/powerpoint/2010/main" val="36899944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1674" y="1732466"/>
            <a:ext cx="10224408" cy="3219718"/>
          </a:xfrm>
        </p:spPr>
        <p:txBody>
          <a:bodyPr>
            <a:noAutofit/>
          </a:bodyPr>
          <a:lstStyle/>
          <a:p>
            <a:pPr marL="0" indent="0">
              <a:buNone/>
            </a:pPr>
            <a:r>
              <a:rPr lang="en-GB" dirty="0"/>
              <a:t>My brother, Henry, died tragically when we were teenagers and the burial was in a place called Long Island, about two hours outside of the city. As we were preparing to come back from the burial, the cars stopped at the bathroom to let folks take care of themselves before the long ride back to the city. My mother, my sister, my auntie, they all got out, but my father and I stayed in the car. No sooner had the women got out, he burst out crying. </a:t>
            </a:r>
          </a:p>
          <a:p>
            <a:endParaRPr lang="en-GB" dirty="0"/>
          </a:p>
          <a:p>
            <a:endParaRPr lang="en-GB" dirty="0"/>
          </a:p>
        </p:txBody>
      </p:sp>
      <p:sp>
        <p:nvSpPr>
          <p:cNvPr id="4" name="TextBox 3"/>
          <p:cNvSpPr txBox="1"/>
          <p:nvPr/>
        </p:nvSpPr>
        <p:spPr>
          <a:xfrm>
            <a:off x="103030" y="241562"/>
            <a:ext cx="8422784" cy="1384995"/>
          </a:xfrm>
          <a:prstGeom prst="rect">
            <a:avLst/>
          </a:prstGeom>
          <a:noFill/>
        </p:spPr>
        <p:txBody>
          <a:bodyPr wrap="square" rtlCol="0">
            <a:spAutoFit/>
          </a:bodyPr>
          <a:lstStyle/>
          <a:p>
            <a:r>
              <a:rPr lang="en-GB" sz="2800" b="1" dirty="0">
                <a:solidFill>
                  <a:srgbClr val="FF0000"/>
                </a:solidFill>
              </a:rPr>
              <a:t>Porter mentions something that happened in his past which links to his reference to ‘thinking back’ from the previous paragraph. </a:t>
            </a:r>
          </a:p>
        </p:txBody>
      </p:sp>
      <p:sp>
        <p:nvSpPr>
          <p:cNvPr id="2" name="TextBox 1"/>
          <p:cNvSpPr txBox="1"/>
          <p:nvPr/>
        </p:nvSpPr>
        <p:spPr>
          <a:xfrm>
            <a:off x="3249210" y="4952184"/>
            <a:ext cx="7791719" cy="1384995"/>
          </a:xfrm>
          <a:prstGeom prst="rect">
            <a:avLst/>
          </a:prstGeom>
          <a:noFill/>
        </p:spPr>
        <p:txBody>
          <a:bodyPr wrap="square" rtlCol="0">
            <a:spAutoFit/>
          </a:bodyPr>
          <a:lstStyle/>
          <a:p>
            <a:r>
              <a:rPr lang="en-GB" sz="2800" b="1" dirty="0">
                <a:solidFill>
                  <a:srgbClr val="FF0000"/>
                </a:solidFill>
              </a:rPr>
              <a:t>This paragraph begins to focus on Porter’s father towards the end, linking back to the previous paragraph. </a:t>
            </a:r>
          </a:p>
        </p:txBody>
      </p:sp>
      <p:pic>
        <p:nvPicPr>
          <p:cNvPr id="5" name="Picture 4">
            <a:extLst>
              <a:ext uri="{FF2B5EF4-FFF2-40B4-BE49-F238E27FC236}">
                <a16:creationId xmlns:a16="http://schemas.microsoft.com/office/drawing/2014/main" xmlns="" id="{9A0565BB-9D99-43E3-BE68-400A7C05A9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01320" y="6176963"/>
            <a:ext cx="1447786" cy="561104"/>
          </a:xfrm>
          <a:prstGeom prst="rect">
            <a:avLst/>
          </a:prstGeom>
        </p:spPr>
      </p:pic>
    </p:spTree>
    <p:extLst>
      <p:ext uri="{BB962C8B-B14F-4D97-AF65-F5344CB8AC3E}">
        <p14:creationId xmlns:p14="http://schemas.microsoft.com/office/powerpoint/2010/main" val="32719498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earson">
  <a:themeElements>
    <a:clrScheme name="Pearson colors">
      <a:dk1>
        <a:srgbClr val="000000"/>
      </a:dk1>
      <a:lt1>
        <a:srgbClr val="D4EAE4"/>
      </a:lt1>
      <a:dk2>
        <a:srgbClr val="007FA3"/>
      </a:dk2>
      <a:lt2>
        <a:srgbClr val="003057"/>
      </a:lt2>
      <a:accent1>
        <a:srgbClr val="D2DB0E"/>
      </a:accent1>
      <a:accent2>
        <a:srgbClr val="12B2A6"/>
      </a:accent2>
      <a:accent3>
        <a:srgbClr val="DB0020"/>
      </a:accent3>
      <a:accent4>
        <a:srgbClr val="9E007E"/>
      </a:accent4>
      <a:accent5>
        <a:srgbClr val="EA7600"/>
      </a:accent5>
      <a:accent6>
        <a:srgbClr val="005A7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17371</TotalTime>
  <Words>1400</Words>
  <Application>Microsoft Office PowerPoint</Application>
  <PresentationFormat>Widescreen</PresentationFormat>
  <Paragraphs>60</Paragraphs>
  <Slides>14</Slides>
  <Notes>14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14</vt:i4>
      </vt:variant>
    </vt:vector>
  </HeadingPairs>
  <TitlesOfParts>
    <vt:vector size="20" baseType="lpstr">
      <vt:lpstr>Arial</vt:lpstr>
      <vt:lpstr>Calibri</vt:lpstr>
      <vt:lpstr>Calibri Light</vt:lpstr>
      <vt:lpstr>Times New Roman</vt:lpstr>
      <vt:lpstr>Office Theme</vt:lpstr>
      <vt:lpstr>Pearson</vt:lpstr>
      <vt:lpstr>Week 6 – Structuring speeches  Tony Porter – A Call to Men </vt:lpstr>
      <vt:lpstr>Structuring speeches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rest of the speech</vt:lpstr>
      <vt:lpstr>PowerPoint Presentation</vt:lpstr>
      <vt:lpstr>Analysing speeches</vt:lpstr>
      <vt:lpstr>Your turn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Structuring Speeches</dc:title>
  <dc:creator>Rebecca White</dc:creator>
  <cp:lastModifiedBy>Slade, Liz</cp:lastModifiedBy>
  <cp:revision>17</cp:revision>
  <dcterms:created xsi:type="dcterms:W3CDTF">2017-07-16T09:49:12Z</dcterms:created>
  <dcterms:modified xsi:type="dcterms:W3CDTF">2017-08-31T14:50:34Z</dcterms:modified>
</cp:coreProperties>
</file>